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75" r:id="rId1"/>
  </p:sldMasterIdLst>
  <p:sldIdLst>
    <p:sldId id="275" r:id="rId2"/>
    <p:sldId id="278" r:id="rId3"/>
    <p:sldId id="274" r:id="rId4"/>
    <p:sldId id="256" r:id="rId5"/>
    <p:sldId id="276" r:id="rId6"/>
    <p:sldId id="277" r:id="rId7"/>
    <p:sldId id="257" r:id="rId8"/>
    <p:sldId id="258" r:id="rId9"/>
    <p:sldId id="259" r:id="rId10"/>
    <p:sldId id="260" r:id="rId11"/>
    <p:sldId id="261" r:id="rId12"/>
    <p:sldId id="262" r:id="rId13"/>
    <p:sldId id="264" r:id="rId14"/>
    <p:sldId id="267" r:id="rId15"/>
    <p:sldId id="269" r:id="rId16"/>
    <p:sldId id="265" r:id="rId17"/>
    <p:sldId id="266" r:id="rId18"/>
    <p:sldId id="272" r:id="rId19"/>
    <p:sldId id="271" r:id="rId20"/>
    <p:sldId id="273" r:id="rId21"/>
    <p:sldId id="279" r:id="rId22"/>
  </p:sldIdLst>
  <p:sldSz cx="12192000" cy="6858000"/>
  <p:notesSz cx="6858000" cy="9144000"/>
  <p:defaultTex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111" d="100"/>
          <a:sy n="111" d="100"/>
        </p:scale>
        <p:origin x="594"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F9204-3F29-4C3A-BA41-3063400202C4}"/>
              </a:ext>
            </a:extLst>
          </p:cNvPr>
          <p:cNvSpPr>
            <a:spLocks noGrp="1"/>
          </p:cNvSpPr>
          <p:nvPr>
            <p:ph type="ctrTitle"/>
          </p:nvPr>
        </p:nvSpPr>
        <p:spPr>
          <a:xfrm>
            <a:off x="1524000" y="1122363"/>
            <a:ext cx="9144000" cy="2387600"/>
          </a:xfrm>
        </p:spPr>
        <p:txBody>
          <a:bodyPr anchor="b"/>
          <a:lstStyle>
            <a:lvl1pPr algn="ctr">
              <a:defRPr sz="4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203393CD-7262-4AC7-80E6-52FE6F3F39BA}"/>
              </a:ext>
            </a:extLst>
          </p:cNvPr>
          <p:cNvSpPr>
            <a:spLocks noGrp="1"/>
          </p:cNvSpPr>
          <p:nvPr>
            <p:ph type="subTitle" idx="1"/>
          </p:nvPr>
        </p:nvSpPr>
        <p:spPr>
          <a:xfrm>
            <a:off x="1524000" y="3602038"/>
            <a:ext cx="9144000" cy="1655762"/>
          </a:xfrm>
        </p:spPr>
        <p:txBody>
          <a:bodyPr/>
          <a:lstStyle>
            <a:lvl1pPr marL="0" indent="0" algn="ctr">
              <a:buNone/>
              <a:defRPr sz="2000">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D7D430AE-0210-4E82-AD7B-41B112DE7F7D}"/>
              </a:ext>
            </a:extLst>
          </p:cNvPr>
          <p:cNvSpPr>
            <a:spLocks noGrp="1"/>
          </p:cNvSpPr>
          <p:nvPr>
            <p:ph type="dt" sz="half" idx="10"/>
          </p:nvPr>
        </p:nvSpPr>
        <p:spPr/>
        <p:txBody>
          <a:bodyPr/>
          <a:lstStyle>
            <a:lvl1pPr>
              <a:defRPr>
                <a:solidFill>
                  <a:schemeClr val="tx1">
                    <a:alpha val="60000"/>
                  </a:schemeClr>
                </a:solidFill>
                <a:latin typeface="+mn-lt"/>
              </a:defRPr>
            </a:lvl1pPr>
          </a:lstStyle>
          <a:p>
            <a:fld id="{11A6662E-FAF4-44BC-88B5-85A7CBFB6D30}" type="datetime1">
              <a:rPr lang="en-US" smtClean="0"/>
              <a:pPr/>
              <a:t>7/18/2022</a:t>
            </a:fld>
            <a:endParaRPr lang="en-US" dirty="0"/>
          </a:p>
        </p:txBody>
      </p:sp>
      <p:sp>
        <p:nvSpPr>
          <p:cNvPr id="5" name="Footer Placeholder 4">
            <a:extLst>
              <a:ext uri="{FF2B5EF4-FFF2-40B4-BE49-F238E27FC236}">
                <a16:creationId xmlns:a16="http://schemas.microsoft.com/office/drawing/2014/main" id="{0F221974-7DEC-459D-9642-CB5B59C82771}"/>
              </a:ext>
            </a:extLst>
          </p:cNvPr>
          <p:cNvSpPr>
            <a:spLocks noGrp="1"/>
          </p:cNvSpPr>
          <p:nvPr>
            <p:ph type="ftr" sz="quarter" idx="11"/>
          </p:nvPr>
        </p:nvSpPr>
        <p:spPr/>
        <p:txBody>
          <a:bodyPr/>
          <a:lstStyle>
            <a:lvl1pPr>
              <a:defRPr>
                <a:solidFill>
                  <a:schemeClr val="tx1">
                    <a:alpha val="60000"/>
                  </a:schemeClr>
                </a:solidFill>
                <a:latin typeface="+mn-lt"/>
              </a:defRPr>
            </a:lvl1pPr>
          </a:lstStyle>
          <a:p>
            <a:endParaRPr lang="en-US">
              <a:solidFill>
                <a:schemeClr val="tx1">
                  <a:alpha val="60000"/>
                </a:schemeClr>
              </a:solidFill>
            </a:endParaRPr>
          </a:p>
        </p:txBody>
      </p:sp>
      <p:sp>
        <p:nvSpPr>
          <p:cNvPr id="6" name="Slide Number Placeholder 5">
            <a:extLst>
              <a:ext uri="{FF2B5EF4-FFF2-40B4-BE49-F238E27FC236}">
                <a16:creationId xmlns:a16="http://schemas.microsoft.com/office/drawing/2014/main" id="{60731837-C94E-4B5B-BCF0-110C69EDB41C}"/>
              </a:ext>
            </a:extLst>
          </p:cNvPr>
          <p:cNvSpPr>
            <a:spLocks noGrp="1"/>
          </p:cNvSpPr>
          <p:nvPr>
            <p:ph type="sldNum" sz="quarter" idx="12"/>
          </p:nvPr>
        </p:nvSpPr>
        <p:spPr/>
        <p:txBody>
          <a:bodyPr/>
          <a:lstStyle>
            <a:lvl1pPr>
              <a:defRPr>
                <a:solidFill>
                  <a:schemeClr val="tx1">
                    <a:alpha val="60000"/>
                  </a:schemeClr>
                </a:solidFill>
                <a:latin typeface="+mn-lt"/>
              </a:defRPr>
            </a:lvl1pPr>
          </a:lstStyle>
          <a:p>
            <a:fld id="{73B850FF-6169-4056-8077-06FFA93A5366}" type="slidenum">
              <a:rPr lang="en-US" smtClean="0"/>
              <a:pPr/>
              <a:t>‹#›</a:t>
            </a:fld>
            <a:endParaRPr lang="en-US"/>
          </a:p>
        </p:txBody>
      </p:sp>
    </p:spTree>
    <p:extLst>
      <p:ext uri="{BB962C8B-B14F-4D97-AF65-F5344CB8AC3E}">
        <p14:creationId xmlns:p14="http://schemas.microsoft.com/office/powerpoint/2010/main" val="23641649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7ABDD2-E186-4F25-8FDE-D1E875E9C30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318CC5B-A7E0-48B1-8329-6533AC76E7B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3905B1B-77FE-4BFC-BF87-87DA989F0082}"/>
              </a:ext>
            </a:extLst>
          </p:cNvPr>
          <p:cNvSpPr>
            <a:spLocks noGrp="1"/>
          </p:cNvSpPr>
          <p:nvPr>
            <p:ph type="dt" sz="half" idx="10"/>
          </p:nvPr>
        </p:nvSpPr>
        <p:spPr/>
        <p:txBody>
          <a:bodyPr/>
          <a:lstStyle/>
          <a:p>
            <a:fld id="{4C559632-1575-4E14-B53B-3DC3D5ED3947}" type="datetime1">
              <a:rPr lang="en-US" smtClean="0"/>
              <a:t>7/18/2022</a:t>
            </a:fld>
            <a:endParaRPr lang="en-US"/>
          </a:p>
        </p:txBody>
      </p:sp>
      <p:sp>
        <p:nvSpPr>
          <p:cNvPr id="5" name="Footer Placeholder 4">
            <a:extLst>
              <a:ext uri="{FF2B5EF4-FFF2-40B4-BE49-F238E27FC236}">
                <a16:creationId xmlns:a16="http://schemas.microsoft.com/office/drawing/2014/main" id="{3118531E-1B90-4631-BD37-4BB1DBFABF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38A55E8-88DC-4280-8E04-FF50FF8EDB5A}"/>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8059970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960633D-90E4-4F5A-9EBF-DDEC2B0B471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DDD3065-FA3D-42C8-BFDA-967C87F4F28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4DC126F-38E2-4425-861F-98ED432284BA}"/>
              </a:ext>
            </a:extLst>
          </p:cNvPr>
          <p:cNvSpPr>
            <a:spLocks noGrp="1"/>
          </p:cNvSpPr>
          <p:nvPr>
            <p:ph type="dt" sz="half" idx="10"/>
          </p:nvPr>
        </p:nvSpPr>
        <p:spPr/>
        <p:txBody>
          <a:bodyPr/>
          <a:lstStyle/>
          <a:p>
            <a:fld id="{CC4A6868-2568-4CC9-B302-F37117B01A6E}" type="datetime1">
              <a:rPr lang="en-US" smtClean="0"/>
              <a:t>7/18/2022</a:t>
            </a:fld>
            <a:endParaRPr lang="en-US"/>
          </a:p>
        </p:txBody>
      </p:sp>
      <p:sp>
        <p:nvSpPr>
          <p:cNvPr id="5" name="Footer Placeholder 4">
            <a:extLst>
              <a:ext uri="{FF2B5EF4-FFF2-40B4-BE49-F238E27FC236}">
                <a16:creationId xmlns:a16="http://schemas.microsoft.com/office/drawing/2014/main" id="{CA9645D8-F22A-4354-A8B3-96E8A2D232A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59E2295-A616-4D57-8800-7B7E213A8CC8}"/>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71589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4CC1FC-ADE8-488C-A1DA-2FD569FD4D09}"/>
              </a:ext>
            </a:extLst>
          </p:cNvPr>
          <p:cNvSpPr>
            <a:spLocks noGrp="1"/>
          </p:cNvSpPr>
          <p:nvPr>
            <p:ph type="title"/>
          </p:nvPr>
        </p:nvSpPr>
        <p:spPr>
          <a:xfrm>
            <a:off x="458694" y="365760"/>
            <a:ext cx="10895106" cy="1325563"/>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7F02842-38C3-46D6-8527-0F6FE623C51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E864CF5-F681-40C2-88CC-E02206C9CECB}"/>
              </a:ext>
            </a:extLst>
          </p:cNvPr>
          <p:cNvSpPr>
            <a:spLocks noGrp="1"/>
          </p:cNvSpPr>
          <p:nvPr>
            <p:ph type="dt" sz="half" idx="10"/>
          </p:nvPr>
        </p:nvSpPr>
        <p:spPr/>
        <p:txBody>
          <a:bodyPr/>
          <a:lstStyle/>
          <a:p>
            <a:fld id="{0055F08A-1E71-4B2B-BB49-E743F2903911}" type="datetime1">
              <a:rPr lang="en-US" smtClean="0"/>
              <a:t>7/18/2022</a:t>
            </a:fld>
            <a:endParaRPr lang="en-US" dirty="0"/>
          </a:p>
        </p:txBody>
      </p:sp>
      <p:sp>
        <p:nvSpPr>
          <p:cNvPr id="5" name="Footer Placeholder 4">
            <a:extLst>
              <a:ext uri="{FF2B5EF4-FFF2-40B4-BE49-F238E27FC236}">
                <a16:creationId xmlns:a16="http://schemas.microsoft.com/office/drawing/2014/main" id="{82C04753-4FE4-4A6F-99BB-CFFC92E0CD0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A569D1-DB13-4BD9-8BA9-0DEAD98F893F}"/>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2554387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20B05-7BF6-4073-9106-FA19E97273CB}"/>
              </a:ext>
            </a:extLst>
          </p:cNvPr>
          <p:cNvSpPr>
            <a:spLocks noGrp="1"/>
          </p:cNvSpPr>
          <p:nvPr>
            <p:ph type="title"/>
          </p:nvPr>
        </p:nvSpPr>
        <p:spPr>
          <a:xfrm>
            <a:off x="831850" y="1709738"/>
            <a:ext cx="10515600" cy="2852737"/>
          </a:xfrm>
        </p:spPr>
        <p:txBody>
          <a:bodyPr anchor="b"/>
          <a:lstStyle>
            <a:lvl1pPr>
              <a:defRPr sz="4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4E8EE8D7-6B58-4A3F-9DD5-E563D5192A68}"/>
              </a:ext>
            </a:extLst>
          </p:cNvPr>
          <p:cNvSpPr>
            <a:spLocks noGrp="1"/>
          </p:cNvSpPr>
          <p:nvPr>
            <p:ph type="body" idx="1"/>
          </p:nvPr>
        </p:nvSpPr>
        <p:spPr>
          <a:xfrm>
            <a:off x="831850" y="4589463"/>
            <a:ext cx="10515600" cy="1500187"/>
          </a:xfrm>
        </p:spPr>
        <p:txBody>
          <a:bodyPr/>
          <a:lstStyle>
            <a:lvl1pPr marL="0" indent="0">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102990E-9F0A-446A-B5B8-459CA8D98D92}"/>
              </a:ext>
            </a:extLst>
          </p:cNvPr>
          <p:cNvSpPr>
            <a:spLocks noGrp="1"/>
          </p:cNvSpPr>
          <p:nvPr>
            <p:ph type="dt" sz="half" idx="10"/>
          </p:nvPr>
        </p:nvSpPr>
        <p:spPr/>
        <p:txBody>
          <a:bodyPr/>
          <a:lstStyle/>
          <a:p>
            <a:fld id="{15417D9E-721A-44BB-8863-9873FE64DA75}" type="datetime1">
              <a:rPr lang="en-US" smtClean="0"/>
              <a:t>7/18/2022</a:t>
            </a:fld>
            <a:endParaRPr lang="en-US"/>
          </a:p>
        </p:txBody>
      </p:sp>
      <p:sp>
        <p:nvSpPr>
          <p:cNvPr id="5" name="Footer Placeholder 4">
            <a:extLst>
              <a:ext uri="{FF2B5EF4-FFF2-40B4-BE49-F238E27FC236}">
                <a16:creationId xmlns:a16="http://schemas.microsoft.com/office/drawing/2014/main" id="{89E68EAA-4377-45FF-9D7C-9E77BC9F27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07FA71-74C3-44B8-A0AC-E18A1E76B43D}"/>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3315924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71F12-2D88-4F76-AF46-BD5156C127A9}"/>
              </a:ext>
            </a:extLst>
          </p:cNvPr>
          <p:cNvSpPr>
            <a:spLocks noGrp="1"/>
          </p:cNvSpPr>
          <p:nvPr>
            <p:ph type="title"/>
          </p:nvPr>
        </p:nvSpPr>
        <p:spPr>
          <a:xfrm>
            <a:off x="458694" y="365760"/>
            <a:ext cx="10895106" cy="1325563"/>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6E1AA46-E3EB-4704-B019-F90F1E6177A5}"/>
              </a:ext>
            </a:extLst>
          </p:cNvPr>
          <p:cNvSpPr>
            <a:spLocks noGrp="1"/>
          </p:cNvSpPr>
          <p:nvPr>
            <p:ph sz="half" idx="1"/>
          </p:nvPr>
        </p:nvSpPr>
        <p:spPr>
          <a:xfrm>
            <a:off x="458695" y="1825625"/>
            <a:ext cx="5561106"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5C17480F-A530-4D05-9A22-E573FB4BA620}"/>
              </a:ext>
            </a:extLst>
          </p:cNvPr>
          <p:cNvSpPr>
            <a:spLocks noGrp="1"/>
          </p:cNvSpPr>
          <p:nvPr>
            <p:ph sz="half" idx="2"/>
          </p:nvPr>
        </p:nvSpPr>
        <p:spPr>
          <a:xfrm>
            <a:off x="6172199" y="1825625"/>
            <a:ext cx="5561105"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55B56FDA-C47A-4F4A-A364-BA60A25AB90A}"/>
              </a:ext>
            </a:extLst>
          </p:cNvPr>
          <p:cNvSpPr>
            <a:spLocks noGrp="1"/>
          </p:cNvSpPr>
          <p:nvPr>
            <p:ph type="dt" sz="half" idx="10"/>
          </p:nvPr>
        </p:nvSpPr>
        <p:spPr/>
        <p:txBody>
          <a:bodyPr/>
          <a:lstStyle/>
          <a:p>
            <a:fld id="{5F31DA2F-80B8-49CF-99FB-5ABCA53A607A}" type="datetime1">
              <a:rPr lang="en-US" smtClean="0"/>
              <a:t>7/18/2022</a:t>
            </a:fld>
            <a:endParaRPr lang="en-US"/>
          </a:p>
        </p:txBody>
      </p:sp>
      <p:sp>
        <p:nvSpPr>
          <p:cNvPr id="6" name="Footer Placeholder 5">
            <a:extLst>
              <a:ext uri="{FF2B5EF4-FFF2-40B4-BE49-F238E27FC236}">
                <a16:creationId xmlns:a16="http://schemas.microsoft.com/office/drawing/2014/main" id="{7326D8DD-6D84-44D4-8A1B-57615B3ED83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4C8FE31-B577-4017-8AFE-A8BA09596E9C}"/>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1779499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C28C9-B8CC-413F-9FFA-626680E4A828}"/>
              </a:ext>
            </a:extLst>
          </p:cNvPr>
          <p:cNvSpPr>
            <a:spLocks noGrp="1"/>
          </p:cNvSpPr>
          <p:nvPr>
            <p:ph type="title"/>
          </p:nvPr>
        </p:nvSpPr>
        <p:spPr>
          <a:xfrm>
            <a:off x="458694" y="365125"/>
            <a:ext cx="11274612" cy="1325563"/>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B53FE72-9D42-45F5-A37F-B12130388AD5}"/>
              </a:ext>
            </a:extLst>
          </p:cNvPr>
          <p:cNvSpPr>
            <a:spLocks noGrp="1"/>
          </p:cNvSpPr>
          <p:nvPr>
            <p:ph type="body" idx="1"/>
          </p:nvPr>
        </p:nvSpPr>
        <p:spPr>
          <a:xfrm>
            <a:off x="465256" y="1752600"/>
            <a:ext cx="5532319" cy="823912"/>
          </a:xfrm>
        </p:spPr>
        <p:txBody>
          <a:bodyPr anchor="b"/>
          <a:lstStyle>
            <a:lvl1pPr marL="0" indent="0">
              <a:buNone/>
              <a:defRPr sz="24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EE3A31D-9B5F-4DE3-B18D-F7F77782EB46}"/>
              </a:ext>
            </a:extLst>
          </p:cNvPr>
          <p:cNvSpPr>
            <a:spLocks noGrp="1"/>
          </p:cNvSpPr>
          <p:nvPr>
            <p:ph sz="half" idx="2"/>
          </p:nvPr>
        </p:nvSpPr>
        <p:spPr>
          <a:xfrm>
            <a:off x="465256" y="2666999"/>
            <a:ext cx="5532319" cy="35226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F0BE1D2D-822C-466C-A7B9-1A2D97366A41}"/>
              </a:ext>
            </a:extLst>
          </p:cNvPr>
          <p:cNvSpPr>
            <a:spLocks noGrp="1"/>
          </p:cNvSpPr>
          <p:nvPr>
            <p:ph type="body" sz="quarter" idx="3"/>
          </p:nvPr>
        </p:nvSpPr>
        <p:spPr>
          <a:xfrm>
            <a:off x="6172200" y="1752600"/>
            <a:ext cx="5561106" cy="823912"/>
          </a:xfrm>
        </p:spPr>
        <p:txBody>
          <a:bodyPr anchor="b"/>
          <a:lstStyle>
            <a:lvl1pPr marL="0" indent="0">
              <a:buNone/>
              <a:defRPr sz="24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6F13B2C-44CA-49C4-BC84-02AF1638F381}"/>
              </a:ext>
            </a:extLst>
          </p:cNvPr>
          <p:cNvSpPr>
            <a:spLocks noGrp="1"/>
          </p:cNvSpPr>
          <p:nvPr>
            <p:ph sz="quarter" idx="4"/>
          </p:nvPr>
        </p:nvSpPr>
        <p:spPr>
          <a:xfrm>
            <a:off x="6172200" y="2666999"/>
            <a:ext cx="5561106" cy="35226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793CB55-E9C1-4CE6-9B61-81B71475B960}"/>
              </a:ext>
            </a:extLst>
          </p:cNvPr>
          <p:cNvSpPr>
            <a:spLocks noGrp="1"/>
          </p:cNvSpPr>
          <p:nvPr>
            <p:ph type="dt" sz="half" idx="10"/>
          </p:nvPr>
        </p:nvSpPr>
        <p:spPr/>
        <p:txBody>
          <a:bodyPr/>
          <a:lstStyle/>
          <a:p>
            <a:fld id="{28852172-E6C9-4B6C-929A-A9DE3837BBF1}" type="datetime1">
              <a:rPr lang="en-US" smtClean="0"/>
              <a:t>7/18/2022</a:t>
            </a:fld>
            <a:endParaRPr lang="en-US"/>
          </a:p>
        </p:txBody>
      </p:sp>
      <p:sp>
        <p:nvSpPr>
          <p:cNvPr id="8" name="Footer Placeholder 7">
            <a:extLst>
              <a:ext uri="{FF2B5EF4-FFF2-40B4-BE49-F238E27FC236}">
                <a16:creationId xmlns:a16="http://schemas.microsoft.com/office/drawing/2014/main" id="{0DF22318-747B-4EC9-862C-D9FD488CCCE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CFBDDDF-16BD-438D-937D-0E3E30E74E86}"/>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1505210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792D5F-0BD4-4517-9233-E08AF405B6DE}"/>
              </a:ext>
            </a:extLst>
          </p:cNvPr>
          <p:cNvSpPr>
            <a:spLocks noGrp="1"/>
          </p:cNvSpPr>
          <p:nvPr>
            <p:ph type="title"/>
          </p:nvPr>
        </p:nvSpPr>
        <p:spPr>
          <a:xfrm>
            <a:off x="458694" y="365760"/>
            <a:ext cx="11274612" cy="1325563"/>
          </a:xfrm>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B83523B8-51E3-48B8-BFD8-CE950619804E}"/>
              </a:ext>
            </a:extLst>
          </p:cNvPr>
          <p:cNvSpPr>
            <a:spLocks noGrp="1"/>
          </p:cNvSpPr>
          <p:nvPr>
            <p:ph type="dt" sz="half" idx="10"/>
          </p:nvPr>
        </p:nvSpPr>
        <p:spPr>
          <a:xfrm>
            <a:off x="458693" y="6416675"/>
            <a:ext cx="2921715" cy="365125"/>
          </a:xfrm>
        </p:spPr>
        <p:txBody>
          <a:bodyPr/>
          <a:lstStyle/>
          <a:p>
            <a:fld id="{3AB41CFF-90C9-47B3-9DA1-F2BF8D839F7E}" type="datetime1">
              <a:rPr lang="en-US" smtClean="0"/>
              <a:t>7/18/2022</a:t>
            </a:fld>
            <a:endParaRPr lang="en-US"/>
          </a:p>
        </p:txBody>
      </p:sp>
      <p:sp>
        <p:nvSpPr>
          <p:cNvPr id="4" name="Footer Placeholder 3">
            <a:extLst>
              <a:ext uri="{FF2B5EF4-FFF2-40B4-BE49-F238E27FC236}">
                <a16:creationId xmlns:a16="http://schemas.microsoft.com/office/drawing/2014/main" id="{7D739B90-5D50-4424-B51D-53C39162186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16F9286-3A00-4D3C-A3F0-50AC9045C4E1}"/>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5134481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2933BE2-665A-42DA-A3B7-835F81A3F46B}"/>
              </a:ext>
            </a:extLst>
          </p:cNvPr>
          <p:cNvSpPr>
            <a:spLocks noGrp="1"/>
          </p:cNvSpPr>
          <p:nvPr>
            <p:ph type="dt" sz="half" idx="10"/>
          </p:nvPr>
        </p:nvSpPr>
        <p:spPr/>
        <p:txBody>
          <a:bodyPr/>
          <a:lstStyle/>
          <a:p>
            <a:fld id="{F06048FA-06AB-4884-A69B-986B96E68A24}" type="datetime1">
              <a:rPr lang="en-US" smtClean="0"/>
              <a:t>7/18/2022</a:t>
            </a:fld>
            <a:endParaRPr lang="en-US"/>
          </a:p>
        </p:txBody>
      </p:sp>
      <p:sp>
        <p:nvSpPr>
          <p:cNvPr id="3" name="Footer Placeholder 2">
            <a:extLst>
              <a:ext uri="{FF2B5EF4-FFF2-40B4-BE49-F238E27FC236}">
                <a16:creationId xmlns:a16="http://schemas.microsoft.com/office/drawing/2014/main" id="{634DBCBD-AD42-432D-ABA9-20D616AF3ED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E140251-3596-4673-B24B-59A6F9ED8FB3}"/>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0811482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A81A1-6D8E-4DD6-8E49-DABDE6D107E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693F18F-F78D-4A31-A6BC-6552105BCFD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582C2F4-BDF4-4A4F-AA3D-52692932C24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113850F-5C87-4F08-9658-EAF049B60EB0}"/>
              </a:ext>
            </a:extLst>
          </p:cNvPr>
          <p:cNvSpPr>
            <a:spLocks noGrp="1"/>
          </p:cNvSpPr>
          <p:nvPr>
            <p:ph type="dt" sz="half" idx="10"/>
          </p:nvPr>
        </p:nvSpPr>
        <p:spPr/>
        <p:txBody>
          <a:bodyPr/>
          <a:lstStyle/>
          <a:p>
            <a:fld id="{50DB7ABA-0172-4F9C-889D-567164F66BCD}" type="datetime1">
              <a:rPr lang="en-US" smtClean="0"/>
              <a:t>7/18/2022</a:t>
            </a:fld>
            <a:endParaRPr lang="en-US"/>
          </a:p>
        </p:txBody>
      </p:sp>
      <p:sp>
        <p:nvSpPr>
          <p:cNvPr id="6" name="Footer Placeholder 5">
            <a:extLst>
              <a:ext uri="{FF2B5EF4-FFF2-40B4-BE49-F238E27FC236}">
                <a16:creationId xmlns:a16="http://schemas.microsoft.com/office/drawing/2014/main" id="{210BCE9A-A746-4439-B5D3-966FBC8E5FC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41D3B51-AA2E-4AA1-8062-A0D476D80CCB}"/>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4940580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02CF7-F453-4B3E-9510-D747979878A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3E2A1B9-8A2A-4B49-8B79-76D3EEB36B4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BD9FEA03-0EC4-4085-AE63-4AA492D61A9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605AD5B-0DEA-4C6F-94D2-FAA99F2E5DA9}"/>
              </a:ext>
            </a:extLst>
          </p:cNvPr>
          <p:cNvSpPr>
            <a:spLocks noGrp="1"/>
          </p:cNvSpPr>
          <p:nvPr>
            <p:ph type="dt" sz="half" idx="10"/>
          </p:nvPr>
        </p:nvSpPr>
        <p:spPr/>
        <p:txBody>
          <a:bodyPr/>
          <a:lstStyle/>
          <a:p>
            <a:fld id="{78AC6A5B-8AE7-4A41-B5A7-9ADC6686DC18}" type="datetime1">
              <a:rPr lang="en-US" smtClean="0"/>
              <a:t>7/18/2022</a:t>
            </a:fld>
            <a:endParaRPr lang="en-US"/>
          </a:p>
        </p:txBody>
      </p:sp>
      <p:sp>
        <p:nvSpPr>
          <p:cNvPr id="6" name="Footer Placeholder 5">
            <a:extLst>
              <a:ext uri="{FF2B5EF4-FFF2-40B4-BE49-F238E27FC236}">
                <a16:creationId xmlns:a16="http://schemas.microsoft.com/office/drawing/2014/main" id="{F0DC6744-7CBA-4A1D-8F87-10699F9812F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EAD9048-35FF-4BE9-8157-BE4BAA1C7251}"/>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4236494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 name="Title Placeholder 1">
            <a:extLst>
              <a:ext uri="{FF2B5EF4-FFF2-40B4-BE49-F238E27FC236}">
                <a16:creationId xmlns:a16="http://schemas.microsoft.com/office/drawing/2014/main" id="{E9984D45-0ED3-4D03-8E44-5E355C9134F1}"/>
              </a:ext>
            </a:extLst>
          </p:cNvPr>
          <p:cNvSpPr>
            <a:spLocks noGrp="1"/>
          </p:cNvSpPr>
          <p:nvPr>
            <p:ph type="title"/>
          </p:nvPr>
        </p:nvSpPr>
        <p:spPr>
          <a:xfrm>
            <a:off x="458694" y="425450"/>
            <a:ext cx="11274612"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1F687D6E-D1E9-489C-9AA9-3575C39BAA0B}"/>
              </a:ext>
            </a:extLst>
          </p:cNvPr>
          <p:cNvSpPr>
            <a:spLocks noGrp="1"/>
          </p:cNvSpPr>
          <p:nvPr>
            <p:ph type="body" idx="1"/>
          </p:nvPr>
        </p:nvSpPr>
        <p:spPr>
          <a:xfrm>
            <a:off x="458694" y="1949450"/>
            <a:ext cx="11274612" cy="41957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6364E9C-08EE-4B1B-B3FC-D6D997F4EA38}"/>
              </a:ext>
            </a:extLst>
          </p:cNvPr>
          <p:cNvSpPr>
            <a:spLocks noGrp="1"/>
          </p:cNvSpPr>
          <p:nvPr>
            <p:ph type="dt" sz="half" idx="2"/>
          </p:nvPr>
        </p:nvSpPr>
        <p:spPr>
          <a:xfrm>
            <a:off x="458694" y="6416675"/>
            <a:ext cx="2743200" cy="365125"/>
          </a:xfrm>
          <a:prstGeom prst="rect">
            <a:avLst/>
          </a:prstGeom>
        </p:spPr>
        <p:txBody>
          <a:bodyPr vert="horz" lIns="91440" tIns="45720" rIns="91440" bIns="45720" rtlCol="0" anchor="ctr"/>
          <a:lstStyle>
            <a:lvl1pPr algn="l">
              <a:defRPr sz="900">
                <a:solidFill>
                  <a:schemeClr val="tx1">
                    <a:alpha val="60000"/>
                  </a:schemeClr>
                </a:solidFill>
                <a:latin typeface="+mn-lt"/>
              </a:defRPr>
            </a:lvl1pPr>
          </a:lstStyle>
          <a:p>
            <a:fld id="{57E0CF6C-748E-4B7A-BC8B-3011EF78ED13}" type="datetime1">
              <a:rPr lang="en-US" smtClean="0"/>
              <a:pPr/>
              <a:t>7/18/2022</a:t>
            </a:fld>
            <a:endParaRPr lang="en-US" dirty="0"/>
          </a:p>
        </p:txBody>
      </p:sp>
      <p:sp>
        <p:nvSpPr>
          <p:cNvPr id="5" name="Footer Placeholder 4">
            <a:extLst>
              <a:ext uri="{FF2B5EF4-FFF2-40B4-BE49-F238E27FC236}">
                <a16:creationId xmlns:a16="http://schemas.microsoft.com/office/drawing/2014/main" id="{BAB0A1F1-38FE-4C27-81E6-A43A54793FC3}"/>
              </a:ext>
            </a:extLst>
          </p:cNvPr>
          <p:cNvSpPr>
            <a:spLocks noGrp="1"/>
          </p:cNvSpPr>
          <p:nvPr>
            <p:ph type="ftr" sz="quarter" idx="3"/>
          </p:nvPr>
        </p:nvSpPr>
        <p:spPr>
          <a:xfrm>
            <a:off x="4038600" y="6416675"/>
            <a:ext cx="4114800" cy="365125"/>
          </a:xfrm>
          <a:prstGeom prst="rect">
            <a:avLst/>
          </a:prstGeom>
        </p:spPr>
        <p:txBody>
          <a:bodyPr vert="horz" lIns="91440" tIns="45720" rIns="91440" bIns="45720" rtlCol="0" anchor="ctr"/>
          <a:lstStyle>
            <a:lvl1pPr algn="ctr">
              <a:defRPr sz="900">
                <a:solidFill>
                  <a:schemeClr val="tx1">
                    <a:alpha val="60000"/>
                  </a:schemeClr>
                </a:solidFill>
                <a:latin typeface="+mn-lt"/>
              </a:defRPr>
            </a:lvl1pPr>
          </a:lstStyle>
          <a:p>
            <a:endParaRPr lang="en-US" dirty="0">
              <a:solidFill>
                <a:schemeClr val="tx1">
                  <a:alpha val="60000"/>
                </a:schemeClr>
              </a:solidFill>
            </a:endParaRPr>
          </a:p>
        </p:txBody>
      </p:sp>
      <p:sp>
        <p:nvSpPr>
          <p:cNvPr id="6" name="Slide Number Placeholder 5">
            <a:extLst>
              <a:ext uri="{FF2B5EF4-FFF2-40B4-BE49-F238E27FC236}">
                <a16:creationId xmlns:a16="http://schemas.microsoft.com/office/drawing/2014/main" id="{5E26B39A-FFD8-42EF-ADC7-7DB3B302F8B2}"/>
              </a:ext>
            </a:extLst>
          </p:cNvPr>
          <p:cNvSpPr>
            <a:spLocks noGrp="1"/>
          </p:cNvSpPr>
          <p:nvPr>
            <p:ph type="sldNum" sz="quarter" idx="4"/>
          </p:nvPr>
        </p:nvSpPr>
        <p:spPr>
          <a:xfrm>
            <a:off x="8990106" y="6416675"/>
            <a:ext cx="2743200" cy="365125"/>
          </a:xfrm>
          <a:prstGeom prst="rect">
            <a:avLst/>
          </a:prstGeom>
        </p:spPr>
        <p:txBody>
          <a:bodyPr vert="horz" lIns="91440" tIns="45720" rIns="91440" bIns="45720" rtlCol="0" anchor="ctr"/>
          <a:lstStyle>
            <a:lvl1pPr algn="r">
              <a:defRPr sz="900">
                <a:solidFill>
                  <a:schemeClr val="tx1">
                    <a:alpha val="60000"/>
                  </a:schemeClr>
                </a:solidFill>
                <a:latin typeface="+mn-lt"/>
              </a:defRPr>
            </a:lvl1pPr>
          </a:lstStyle>
          <a:p>
            <a:fld id="{73B850FF-6169-4056-8077-06FFA93A5366}" type="slidenum">
              <a:rPr lang="en-US" smtClean="0"/>
              <a:pPr/>
              <a:t>‹#›</a:t>
            </a:fld>
            <a:endParaRPr lang="en-US" dirty="0"/>
          </a:p>
        </p:txBody>
      </p:sp>
      <p:pic>
        <p:nvPicPr>
          <p:cNvPr id="14" name="Picture 13" descr="A picture containing sitting&#10;&#10;Description automatically generated">
            <a:extLst>
              <a:ext uri="{FF2B5EF4-FFF2-40B4-BE49-F238E27FC236}">
                <a16:creationId xmlns:a16="http://schemas.microsoft.com/office/drawing/2014/main" id="{BC526B7A-4801-4FD1-95C8-03AF22629E87}"/>
              </a:ext>
            </a:extLst>
          </p:cNvPr>
          <p:cNvPicPr>
            <a:picLocks noChangeAspect="1"/>
          </p:cNvPicPr>
          <p:nvPr/>
        </p:nvPicPr>
        <p:blipFill>
          <a:blip r:embed="rId13">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Tree>
    <p:extLst>
      <p:ext uri="{BB962C8B-B14F-4D97-AF65-F5344CB8AC3E}">
        <p14:creationId xmlns:p14="http://schemas.microsoft.com/office/powerpoint/2010/main" val="164655166"/>
      </p:ext>
    </p:extLst>
  </p:cSld>
  <p:clrMap bg1="lt1" tx1="dk1" bg2="lt2" tx2="dk2" accent1="accent1" accent2="accent2" accent3="accent3" accent4="accent4" accent5="accent5" accent6="accent6" hlink="hlink" folHlink="folHlink"/>
  <p:sldLayoutIdLst>
    <p:sldLayoutId id="2147483786" r:id="rId1"/>
    <p:sldLayoutId id="2147483785" r:id="rId2"/>
    <p:sldLayoutId id="2147483784" r:id="rId3"/>
    <p:sldLayoutId id="2147483783" r:id="rId4"/>
    <p:sldLayoutId id="2147483782" r:id="rId5"/>
    <p:sldLayoutId id="2147483781" r:id="rId6"/>
    <p:sldLayoutId id="2147483780" r:id="rId7"/>
    <p:sldLayoutId id="2147483779" r:id="rId8"/>
    <p:sldLayoutId id="2147483778" r:id="rId9"/>
    <p:sldLayoutId id="2147483777" r:id="rId10"/>
    <p:sldLayoutId id="2147483776" r:id="rId11"/>
  </p:sldLayoutIdLst>
  <p:hf sldNum="0" hdr="0" ftr="0" dt="0"/>
  <p:txStyles>
    <p:titleStyle>
      <a:lvl1pPr algn="l" defTabSz="914400" rtl="0" eaLnBrk="1" latinLnBrk="0" hangingPunct="1">
        <a:lnSpc>
          <a:spcPct val="100000"/>
        </a:lnSpc>
        <a:spcBef>
          <a:spcPct val="0"/>
        </a:spcBef>
        <a:buNone/>
        <a:defRPr sz="4400" b="0"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Clr>
          <a:schemeClr val="accent1"/>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Clr>
          <a:schemeClr val="accent1"/>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Clr>
          <a:schemeClr val="accent1"/>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hyperlink" Target="https://www.ceyrekmuhendis.com/scrum/" TargetMode="External"/><Relationship Id="rId3" Type="http://schemas.openxmlformats.org/officeDocument/2006/relationships/hyperlink" Target="https://www.acmagile.com/blog/agile-nedir" TargetMode="External"/><Relationship Id="rId7" Type="http://schemas.openxmlformats.org/officeDocument/2006/relationships/hyperlink" Target="https://t4a.consulting/agile-nedir/" TargetMode="External"/><Relationship Id="rId2" Type="http://schemas.openxmlformats.org/officeDocument/2006/relationships/hyperlink" Target="https://nttdata-solutions.com/tr/local-blog/agile-cagimizin-proje-yonetimi-metodolojisi/" TargetMode="External"/><Relationship Id="rId1" Type="http://schemas.openxmlformats.org/officeDocument/2006/relationships/slideLayout" Target="../slideLayouts/slideLayout2.xml"/><Relationship Id="rId6" Type="http://schemas.openxmlformats.org/officeDocument/2006/relationships/hyperlink" Target="https://medium.com/@secilcor/scrum-nedi%CC%87r-6a4326951dd8" TargetMode="External"/><Relationship Id="rId5" Type="http://schemas.openxmlformats.org/officeDocument/2006/relationships/hyperlink" Target="https://www.slideshare.net/MuhammetEminAkelik/agile-scrum-teme-eitimi" TargetMode="External"/><Relationship Id="rId4" Type="http://schemas.openxmlformats.org/officeDocument/2006/relationships/hyperlink" Target="https://www.conectohub.com/tr/cevik-agile-nedir-teknik-olmayan/"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2748806-3AF5-4078-830A-C1F26BF1B2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BF991FCB-5132-414C-B377-526F56121B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5" name="Video 4">
            <a:extLst>
              <a:ext uri="{FF2B5EF4-FFF2-40B4-BE49-F238E27FC236}">
                <a16:creationId xmlns:a16="http://schemas.microsoft.com/office/drawing/2014/main" id="{067112D1-506A-C75F-B6E7-F0616D365D72}"/>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alphaModFix/>
          </a:blip>
          <a:srcRect t="284" r="-1" b="-1"/>
          <a:stretch/>
        </p:blipFill>
        <p:spPr>
          <a:xfrm>
            <a:off x="20" y="10"/>
            <a:ext cx="12191980" cy="6857990"/>
          </a:xfrm>
          <a:prstGeom prst="rect">
            <a:avLst/>
          </a:prstGeom>
        </p:spPr>
      </p:pic>
      <p:sp>
        <p:nvSpPr>
          <p:cNvPr id="13" name="Rectangle 12">
            <a:extLst>
              <a:ext uri="{FF2B5EF4-FFF2-40B4-BE49-F238E27FC236}">
                <a16:creationId xmlns:a16="http://schemas.microsoft.com/office/drawing/2014/main" id="{F23DAFF7-4C98-4E0E-8986-198D54B6C1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0" y="0"/>
            <a:ext cx="6858000" cy="6858000"/>
          </a:xfrm>
          <a:prstGeom prst="rect">
            <a:avLst/>
          </a:prstGeom>
          <a:gradFill>
            <a:gsLst>
              <a:gs pos="100000">
                <a:srgbClr val="000000">
                  <a:alpha val="0"/>
                </a:srgbClr>
              </a:gs>
              <a:gs pos="0">
                <a:schemeClr val="tx1"/>
              </a:gs>
              <a:gs pos="0">
                <a:srgbClr val="000000">
                  <a:alpha val="6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Başlık 1">
            <a:extLst>
              <a:ext uri="{FF2B5EF4-FFF2-40B4-BE49-F238E27FC236}">
                <a16:creationId xmlns:a16="http://schemas.microsoft.com/office/drawing/2014/main" id="{47983EEA-2C63-8FCF-9B96-A722137AFBF2}"/>
              </a:ext>
            </a:extLst>
          </p:cNvPr>
          <p:cNvSpPr>
            <a:spLocks noGrp="1"/>
          </p:cNvSpPr>
          <p:nvPr>
            <p:ph type="ctrTitle"/>
          </p:nvPr>
        </p:nvSpPr>
        <p:spPr>
          <a:xfrm>
            <a:off x="1005654" y="565846"/>
            <a:ext cx="4958128" cy="1641645"/>
          </a:xfrm>
        </p:spPr>
        <p:txBody>
          <a:bodyPr anchor="b">
            <a:normAutofit/>
          </a:bodyPr>
          <a:lstStyle/>
          <a:p>
            <a:pPr algn="l"/>
            <a:r>
              <a:rPr lang="tr-TR" dirty="0" err="1">
                <a:solidFill>
                  <a:srgbClr val="FFFFFF"/>
                </a:solidFill>
              </a:rPr>
              <a:t>Waterfall</a:t>
            </a:r>
            <a:r>
              <a:rPr lang="tr-TR" dirty="0">
                <a:solidFill>
                  <a:srgbClr val="FFFFFF"/>
                </a:solidFill>
              </a:rPr>
              <a:t> &amp; Agile</a:t>
            </a:r>
          </a:p>
        </p:txBody>
      </p:sp>
      <p:sp>
        <p:nvSpPr>
          <p:cNvPr id="3" name="Alt Başlık 2">
            <a:extLst>
              <a:ext uri="{FF2B5EF4-FFF2-40B4-BE49-F238E27FC236}">
                <a16:creationId xmlns:a16="http://schemas.microsoft.com/office/drawing/2014/main" id="{5AC845BF-90D2-C529-C4C4-34C8FF8DB98A}"/>
              </a:ext>
            </a:extLst>
          </p:cNvPr>
          <p:cNvSpPr>
            <a:spLocks noGrp="1"/>
          </p:cNvSpPr>
          <p:nvPr>
            <p:ph type="subTitle" idx="1"/>
          </p:nvPr>
        </p:nvSpPr>
        <p:spPr>
          <a:xfrm>
            <a:off x="1005654" y="2586183"/>
            <a:ext cx="4958128" cy="1641645"/>
          </a:xfrm>
        </p:spPr>
        <p:txBody>
          <a:bodyPr anchor="t">
            <a:normAutofit/>
          </a:bodyPr>
          <a:lstStyle/>
          <a:p>
            <a:pPr algn="l"/>
            <a:r>
              <a:rPr lang="tr-TR" sz="2200" dirty="0">
                <a:solidFill>
                  <a:srgbClr val="FFFFFF"/>
                </a:solidFill>
              </a:rPr>
              <a:t>Ahmet Cemalettin Kumru</a:t>
            </a:r>
          </a:p>
          <a:p>
            <a:pPr algn="l"/>
            <a:r>
              <a:rPr lang="tr-TR" sz="2200" dirty="0" err="1">
                <a:solidFill>
                  <a:srgbClr val="FFFFFF"/>
                </a:solidFill>
              </a:rPr>
              <a:t>İnterektif</a:t>
            </a:r>
            <a:r>
              <a:rPr lang="tr-TR" sz="2200" dirty="0">
                <a:solidFill>
                  <a:srgbClr val="FFFFFF"/>
                </a:solidFill>
              </a:rPr>
              <a:t> ve Web Projeleri – Yazılım Geliştirme Stajyeri</a:t>
            </a:r>
          </a:p>
        </p:txBody>
      </p:sp>
    </p:spTree>
    <p:extLst>
      <p:ext uri="{BB962C8B-B14F-4D97-AF65-F5344CB8AC3E}">
        <p14:creationId xmlns:p14="http://schemas.microsoft.com/office/powerpoint/2010/main" val="3207032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728"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mute="1">
                <p:cTn id="12" repeatCount="indefinite" fill="hold" display="0">
                  <p:stCondLst>
                    <p:cond delay="indefinite"/>
                  </p:stCondLst>
                </p:cTn>
                <p:tgtEl>
                  <p:spTgt spid="5"/>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69FC084D-52E8-2F27-905A-315759FD9881}"/>
              </a:ext>
            </a:extLst>
          </p:cNvPr>
          <p:cNvSpPr>
            <a:spLocks noGrp="1"/>
          </p:cNvSpPr>
          <p:nvPr>
            <p:ph idx="1"/>
          </p:nvPr>
        </p:nvSpPr>
        <p:spPr>
          <a:xfrm>
            <a:off x="458694" y="405442"/>
            <a:ext cx="6551706" cy="5739771"/>
          </a:xfrm>
        </p:spPr>
        <p:txBody>
          <a:bodyPr>
            <a:normAutofit/>
          </a:bodyPr>
          <a:lstStyle/>
          <a:p>
            <a:r>
              <a:rPr lang="tr-TR" sz="1800" dirty="0"/>
              <a:t>7- Müşteriye işlevsel bir yazılım sunulmalıdır.</a:t>
            </a:r>
          </a:p>
          <a:p>
            <a:r>
              <a:rPr lang="tr-TR" sz="1800" dirty="0"/>
              <a:t>8-  Ekibin tekrarlanabilir ve sürdürülebilir bir çalışma temposu olmalıdır.</a:t>
            </a:r>
          </a:p>
          <a:p>
            <a:r>
              <a:rPr lang="tr-TR" sz="1800" dirty="0"/>
              <a:t>9- Teknik mükemmeliyet ve iyi tasarım çevikliği arttırır.</a:t>
            </a:r>
          </a:p>
          <a:p>
            <a:r>
              <a:rPr lang="tr-TR" sz="1800" dirty="0"/>
              <a:t>10- Sadelik</a:t>
            </a:r>
          </a:p>
          <a:p>
            <a:r>
              <a:rPr lang="tr-TR" sz="1800" dirty="0"/>
              <a:t>11- Takımlar kendi kendilerini örgütleyebilmelidir.</a:t>
            </a:r>
          </a:p>
          <a:p>
            <a:r>
              <a:rPr lang="tr-TR" sz="1800" dirty="0"/>
              <a:t>12- Takım düzenli aralıklarla nasıl daha üretken  ve verimli olabileceğini değerlendirmelidir.</a:t>
            </a:r>
          </a:p>
        </p:txBody>
      </p:sp>
      <p:pic>
        <p:nvPicPr>
          <p:cNvPr id="5" name="Resim 4">
            <a:extLst>
              <a:ext uri="{FF2B5EF4-FFF2-40B4-BE49-F238E27FC236}">
                <a16:creationId xmlns:a16="http://schemas.microsoft.com/office/drawing/2014/main" id="{D22FD1AF-FDAF-C5A8-895D-9F329B091A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21235" y="405442"/>
            <a:ext cx="4700155" cy="4064000"/>
          </a:xfrm>
          <a:prstGeom prst="rect">
            <a:avLst/>
          </a:prstGeom>
        </p:spPr>
      </p:pic>
    </p:spTree>
    <p:extLst>
      <p:ext uri="{BB962C8B-B14F-4D97-AF65-F5344CB8AC3E}">
        <p14:creationId xmlns:p14="http://schemas.microsoft.com/office/powerpoint/2010/main" val="4926429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2174DC5F-25AA-3263-E0E6-08EFB69206CD}"/>
              </a:ext>
            </a:extLst>
          </p:cNvPr>
          <p:cNvSpPr>
            <a:spLocks noGrp="1"/>
          </p:cNvSpPr>
          <p:nvPr>
            <p:ph type="title"/>
          </p:nvPr>
        </p:nvSpPr>
        <p:spPr/>
        <p:txBody>
          <a:bodyPr/>
          <a:lstStyle/>
          <a:p>
            <a:r>
              <a:rPr lang="tr-TR" dirty="0"/>
              <a:t>Agile Avantajları Nelerdir ?</a:t>
            </a:r>
          </a:p>
        </p:txBody>
      </p:sp>
      <p:sp>
        <p:nvSpPr>
          <p:cNvPr id="3" name="İçerik Yer Tutucusu 2">
            <a:extLst>
              <a:ext uri="{FF2B5EF4-FFF2-40B4-BE49-F238E27FC236}">
                <a16:creationId xmlns:a16="http://schemas.microsoft.com/office/drawing/2014/main" id="{6E773C36-3696-BC73-70B8-39E78EE33B09}"/>
              </a:ext>
            </a:extLst>
          </p:cNvPr>
          <p:cNvSpPr>
            <a:spLocks noGrp="1"/>
          </p:cNvSpPr>
          <p:nvPr>
            <p:ph idx="1"/>
          </p:nvPr>
        </p:nvSpPr>
        <p:spPr/>
        <p:txBody>
          <a:bodyPr>
            <a:normAutofit/>
          </a:bodyPr>
          <a:lstStyle/>
          <a:p>
            <a:r>
              <a:rPr lang="tr-TR" sz="1800" b="1" dirty="0"/>
              <a:t>Esneklik: </a:t>
            </a:r>
            <a:r>
              <a:rPr lang="tr-TR" sz="1800" dirty="0"/>
              <a:t>İterasyonlar arasındaki zaman kısa olduğundan aniden ortaya çıkan değişiklik ihtiyaçlarına hızlıca reaksiyon verilebilir.</a:t>
            </a:r>
          </a:p>
          <a:p>
            <a:r>
              <a:rPr lang="tr-TR" sz="1800" b="1" dirty="0"/>
              <a:t>Müşteri İlişkileri: </a:t>
            </a:r>
            <a:r>
              <a:rPr lang="tr-TR" sz="1800" dirty="0"/>
              <a:t>Her iterasyonda müşteriden geri bildirimler alınarak ilerlenir.</a:t>
            </a:r>
          </a:p>
          <a:p>
            <a:r>
              <a:rPr lang="tr-TR" sz="1800" b="1" dirty="0"/>
              <a:t>Şeffaflık: </a:t>
            </a:r>
            <a:r>
              <a:rPr lang="tr-TR" sz="1800" dirty="0"/>
              <a:t>Ekibin belirli aralıklarla açık olarak çalışmalarını müşteriye anlattığı sunumlar proje şeffaflığını arttırır.</a:t>
            </a:r>
          </a:p>
          <a:p>
            <a:r>
              <a:rPr lang="tr-TR" sz="1800" b="1" dirty="0"/>
              <a:t>İletişimi </a:t>
            </a:r>
            <a:r>
              <a:rPr lang="tr-TR" sz="1800" dirty="0"/>
              <a:t>kuvvetlendirir.</a:t>
            </a:r>
          </a:p>
          <a:p>
            <a:r>
              <a:rPr lang="tr-TR" sz="1800" b="1" dirty="0"/>
              <a:t>Profesyonellik</a:t>
            </a:r>
            <a:endParaRPr lang="tr-TR" sz="1800" dirty="0"/>
          </a:p>
        </p:txBody>
      </p:sp>
    </p:spTree>
    <p:extLst>
      <p:ext uri="{BB962C8B-B14F-4D97-AF65-F5344CB8AC3E}">
        <p14:creationId xmlns:p14="http://schemas.microsoft.com/office/powerpoint/2010/main" val="15371311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19FD741-BA70-2AE3-FF2B-525B8FE9634F}"/>
              </a:ext>
            </a:extLst>
          </p:cNvPr>
          <p:cNvSpPr>
            <a:spLocks noGrp="1"/>
          </p:cNvSpPr>
          <p:nvPr>
            <p:ph type="title"/>
          </p:nvPr>
        </p:nvSpPr>
        <p:spPr/>
        <p:txBody>
          <a:bodyPr/>
          <a:lstStyle/>
          <a:p>
            <a:r>
              <a:rPr lang="tr-TR" dirty="0" err="1"/>
              <a:t>Scrum</a:t>
            </a:r>
            <a:r>
              <a:rPr lang="tr-TR" dirty="0"/>
              <a:t> Nedir?</a:t>
            </a:r>
          </a:p>
        </p:txBody>
      </p:sp>
      <p:sp>
        <p:nvSpPr>
          <p:cNvPr id="3" name="İçerik Yer Tutucusu 2">
            <a:extLst>
              <a:ext uri="{FF2B5EF4-FFF2-40B4-BE49-F238E27FC236}">
                <a16:creationId xmlns:a16="http://schemas.microsoft.com/office/drawing/2014/main" id="{9EB1EB44-7D07-032C-8F08-2CB9504AF331}"/>
              </a:ext>
            </a:extLst>
          </p:cNvPr>
          <p:cNvSpPr>
            <a:spLocks noGrp="1"/>
          </p:cNvSpPr>
          <p:nvPr>
            <p:ph idx="1"/>
          </p:nvPr>
        </p:nvSpPr>
        <p:spPr/>
        <p:txBody>
          <a:bodyPr>
            <a:normAutofit lnSpcReduction="10000"/>
          </a:bodyPr>
          <a:lstStyle/>
          <a:p>
            <a:r>
              <a:rPr lang="tr-TR" sz="1800" dirty="0" err="1"/>
              <a:t>Agile’nin</a:t>
            </a:r>
            <a:r>
              <a:rPr lang="tr-TR" sz="1800" dirty="0"/>
              <a:t> proje uygulama </a:t>
            </a:r>
            <a:r>
              <a:rPr lang="tr-TR" sz="1800" dirty="0" err="1"/>
              <a:t>metodlarından</a:t>
            </a:r>
            <a:r>
              <a:rPr lang="tr-TR" sz="1800" dirty="0"/>
              <a:t> biridir. Kompleks yazılım süreçlerinin değerlendirilmesi için kullanılır. Bütünü parçalama ve tekrara dayalı bir yöntem izler. </a:t>
            </a:r>
            <a:r>
              <a:rPr lang="tr-TR" sz="1800" dirty="0" err="1"/>
              <a:t>Scrum</a:t>
            </a:r>
            <a:r>
              <a:rPr lang="tr-TR" sz="1800" dirty="0"/>
              <a:t> yapısı </a:t>
            </a:r>
            <a:r>
              <a:rPr lang="tr-TR" sz="1800" dirty="0" err="1"/>
              <a:t>Scrum</a:t>
            </a:r>
            <a:r>
              <a:rPr lang="tr-TR" sz="1800" dirty="0"/>
              <a:t> takımlarından oluşur.</a:t>
            </a:r>
          </a:p>
          <a:p>
            <a:r>
              <a:rPr lang="tr-TR" sz="1800" b="1" dirty="0"/>
              <a:t>1.Scrum Master: </a:t>
            </a:r>
            <a:r>
              <a:rPr lang="tr-TR" sz="1800" dirty="0"/>
              <a:t>Kuralları </a:t>
            </a:r>
            <a:r>
              <a:rPr lang="tr-TR" sz="1800" dirty="0" err="1"/>
              <a:t>scrum</a:t>
            </a:r>
            <a:r>
              <a:rPr lang="tr-TR" sz="1800" dirty="0"/>
              <a:t> takımında uygulamaktan sorumlu kişidir. Başlıca görevleri sürecin kolay bir şekilde ilerlemesini sağlamak, verimlilik önündeki engelleri kaldırmak ve toplantıları organize etmek ve yürütmektir.</a:t>
            </a:r>
          </a:p>
          <a:p>
            <a:r>
              <a:rPr lang="tr-TR" sz="1800" b="1" dirty="0"/>
              <a:t>2- Product </a:t>
            </a:r>
            <a:r>
              <a:rPr lang="tr-TR" sz="1800" b="1" dirty="0" err="1"/>
              <a:t>Owner</a:t>
            </a:r>
            <a:r>
              <a:rPr lang="tr-TR" sz="1800" b="1" dirty="0"/>
              <a:t>: </a:t>
            </a:r>
            <a:r>
              <a:rPr lang="tr-TR" sz="1800" dirty="0"/>
              <a:t>Ürünün değerini arttırmaktan ve takımın işleyişinden sorumlu kişidir. Ürün gereksinimlerini yönetir. Başlıca görevleri:</a:t>
            </a:r>
          </a:p>
          <a:p>
            <a:pPr marL="0" indent="0">
              <a:buNone/>
            </a:pPr>
            <a:r>
              <a:rPr lang="tr-TR" sz="1800" dirty="0"/>
              <a:t>    *Ürün gereksinim maddelerini açıkça anlatmak</a:t>
            </a:r>
          </a:p>
          <a:p>
            <a:pPr marL="0" indent="0">
              <a:buNone/>
            </a:pPr>
            <a:r>
              <a:rPr lang="tr-TR" sz="1800" dirty="0"/>
              <a:t>    *Gereksinimleri düzene sokmak</a:t>
            </a:r>
          </a:p>
          <a:p>
            <a:pPr marL="0" indent="0">
              <a:buNone/>
            </a:pPr>
            <a:r>
              <a:rPr lang="tr-TR" sz="1800" dirty="0"/>
              <a:t>    *Takımın gerçekleştirdiği işlerin değerini en iyi seviyeye getirmek.</a:t>
            </a:r>
          </a:p>
          <a:p>
            <a:pPr marL="0" indent="0">
              <a:buNone/>
            </a:pPr>
            <a:r>
              <a:rPr lang="tr-TR" sz="1800" dirty="0"/>
              <a:t>    *Ürün gereksinimlerini şeffaf ve anlaşılır yapmak. Bir sonraki aşamada takımın ne üzerine çalışacağını   göstermek.</a:t>
            </a:r>
          </a:p>
          <a:p>
            <a:endParaRPr lang="tr-TR" sz="1800" dirty="0"/>
          </a:p>
          <a:p>
            <a:endParaRPr lang="tr-TR" dirty="0"/>
          </a:p>
        </p:txBody>
      </p:sp>
    </p:spTree>
    <p:extLst>
      <p:ext uri="{BB962C8B-B14F-4D97-AF65-F5344CB8AC3E}">
        <p14:creationId xmlns:p14="http://schemas.microsoft.com/office/powerpoint/2010/main" val="13498374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6FCDB824-D7E8-9F9E-8591-713D8FFDCE99}"/>
              </a:ext>
            </a:extLst>
          </p:cNvPr>
          <p:cNvSpPr>
            <a:spLocks noGrp="1"/>
          </p:cNvSpPr>
          <p:nvPr>
            <p:ph idx="1"/>
          </p:nvPr>
        </p:nvSpPr>
        <p:spPr>
          <a:xfrm>
            <a:off x="458694" y="388190"/>
            <a:ext cx="11274612" cy="5757024"/>
          </a:xfrm>
        </p:spPr>
        <p:txBody>
          <a:bodyPr>
            <a:normAutofit/>
          </a:bodyPr>
          <a:lstStyle/>
          <a:p>
            <a:r>
              <a:rPr lang="tr-TR" sz="1800" b="1" dirty="0"/>
              <a:t>3.Takım: </a:t>
            </a:r>
            <a:r>
              <a:rPr lang="tr-TR" sz="1800" dirty="0"/>
              <a:t>Takım organize olmalıdır. Projeye uygun şekilde analistler, tasarımcılar, geliştiriciler ve test sorumluları içerir.</a:t>
            </a:r>
          </a:p>
          <a:p>
            <a:r>
              <a:rPr lang="tr-TR" sz="1800" dirty="0" err="1"/>
              <a:t>Scrum</a:t>
            </a:r>
            <a:r>
              <a:rPr lang="tr-TR" sz="1800" dirty="0"/>
              <a:t> takımları bilgi paylaşımı ve hızlı problem çözümü için günlük olarak çalışır.</a:t>
            </a:r>
          </a:p>
        </p:txBody>
      </p:sp>
      <p:pic>
        <p:nvPicPr>
          <p:cNvPr id="5" name="Resim 4">
            <a:extLst>
              <a:ext uri="{FF2B5EF4-FFF2-40B4-BE49-F238E27FC236}">
                <a16:creationId xmlns:a16="http://schemas.microsoft.com/office/drawing/2014/main" id="{BEF49933-DABD-7C64-2567-41CB28E683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24571" y="1848047"/>
            <a:ext cx="7142857" cy="3527517"/>
          </a:xfrm>
          <a:prstGeom prst="rect">
            <a:avLst/>
          </a:prstGeom>
        </p:spPr>
      </p:pic>
    </p:spTree>
    <p:extLst>
      <p:ext uri="{BB962C8B-B14F-4D97-AF65-F5344CB8AC3E}">
        <p14:creationId xmlns:p14="http://schemas.microsoft.com/office/powerpoint/2010/main" val="41406573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01E84A4-5487-82BE-89AB-DFA5E3C4A381}"/>
              </a:ext>
            </a:extLst>
          </p:cNvPr>
          <p:cNvSpPr>
            <a:spLocks noGrp="1"/>
          </p:cNvSpPr>
          <p:nvPr>
            <p:ph type="title"/>
          </p:nvPr>
        </p:nvSpPr>
        <p:spPr>
          <a:xfrm>
            <a:off x="458694" y="365760"/>
            <a:ext cx="10895106" cy="1100731"/>
          </a:xfrm>
        </p:spPr>
        <p:txBody>
          <a:bodyPr/>
          <a:lstStyle/>
          <a:p>
            <a:r>
              <a:rPr lang="tr-TR" dirty="0" err="1"/>
              <a:t>Scrum</a:t>
            </a:r>
            <a:r>
              <a:rPr lang="tr-TR" dirty="0"/>
              <a:t> Kavramları</a:t>
            </a:r>
          </a:p>
        </p:txBody>
      </p:sp>
      <p:sp>
        <p:nvSpPr>
          <p:cNvPr id="3" name="İçerik Yer Tutucusu 2">
            <a:extLst>
              <a:ext uri="{FF2B5EF4-FFF2-40B4-BE49-F238E27FC236}">
                <a16:creationId xmlns:a16="http://schemas.microsoft.com/office/drawing/2014/main" id="{AD2377BC-F612-6127-44A4-E8E1C828A200}"/>
              </a:ext>
            </a:extLst>
          </p:cNvPr>
          <p:cNvSpPr>
            <a:spLocks noGrp="1"/>
          </p:cNvSpPr>
          <p:nvPr>
            <p:ph idx="1"/>
          </p:nvPr>
        </p:nvSpPr>
        <p:spPr>
          <a:xfrm>
            <a:off x="458694" y="1362974"/>
            <a:ext cx="11274612" cy="4782239"/>
          </a:xfrm>
        </p:spPr>
        <p:txBody>
          <a:bodyPr>
            <a:normAutofit/>
          </a:bodyPr>
          <a:lstStyle/>
          <a:p>
            <a:r>
              <a:rPr lang="tr-TR" sz="1800" b="1" dirty="0"/>
              <a:t>Product </a:t>
            </a:r>
            <a:r>
              <a:rPr lang="tr-TR" sz="1800" b="1" dirty="0" err="1"/>
              <a:t>Backlog</a:t>
            </a:r>
            <a:r>
              <a:rPr lang="tr-TR" sz="1800" b="1" dirty="0"/>
              <a:t>: </a:t>
            </a:r>
            <a:r>
              <a:rPr lang="tr-TR" sz="1800" dirty="0"/>
              <a:t>Proje için gerekli olan gereksinimler listesidir. Product </a:t>
            </a:r>
            <a:r>
              <a:rPr lang="tr-TR" sz="1800" dirty="0" err="1"/>
              <a:t>Owner</a:t>
            </a:r>
            <a:r>
              <a:rPr lang="tr-TR" sz="1800" dirty="0"/>
              <a:t> tarafından müşteriden gereksinimler alınır ve öncelik sırasına konulur. Product </a:t>
            </a:r>
            <a:r>
              <a:rPr lang="tr-TR" sz="1800" dirty="0" err="1"/>
              <a:t>Owner</a:t>
            </a:r>
            <a:r>
              <a:rPr lang="tr-TR" sz="1800" dirty="0"/>
              <a:t>, değişen ihtiyaçlara göre bu listeye ekleme çıkarma yapabilir. Böylece proje her aşamasında değişime açık hale gelir. Ekip işleri görevleri iyi analiz etmelidir. Görevlerin zamanında yapılıp </a:t>
            </a:r>
            <a:r>
              <a:rPr lang="tr-TR" sz="1800" dirty="0" err="1"/>
              <a:t>yapılamayacığını</a:t>
            </a:r>
            <a:r>
              <a:rPr lang="tr-TR" sz="1800" dirty="0"/>
              <a:t> kestirmelidir. Bunun için </a:t>
            </a:r>
            <a:r>
              <a:rPr lang="tr-TR" sz="1800" dirty="0" err="1"/>
              <a:t>fibonacci</a:t>
            </a:r>
            <a:r>
              <a:rPr lang="tr-TR" sz="1800" dirty="0"/>
              <a:t> ve t-</a:t>
            </a:r>
            <a:r>
              <a:rPr lang="tr-TR" sz="1800" dirty="0" err="1"/>
              <a:t>shirt</a:t>
            </a:r>
            <a:r>
              <a:rPr lang="tr-TR" sz="1800" dirty="0"/>
              <a:t> size gibi yöntemler kullanılabilir.</a:t>
            </a:r>
          </a:p>
          <a:p>
            <a:r>
              <a:rPr lang="tr-TR" sz="1800" b="1" dirty="0"/>
              <a:t>Sprint: </a:t>
            </a:r>
            <a:r>
              <a:rPr lang="tr-TR" sz="1800" dirty="0"/>
              <a:t>Proje sprint denilen küçük kısımlara ayrılır. 1 ila 4 haftalık süreçlerdir.</a:t>
            </a:r>
          </a:p>
          <a:p>
            <a:r>
              <a:rPr lang="tr-TR" sz="1800" b="1" dirty="0"/>
              <a:t>Sprint </a:t>
            </a:r>
            <a:r>
              <a:rPr lang="tr-TR" sz="1800" b="1" dirty="0" err="1"/>
              <a:t>Backlog</a:t>
            </a:r>
            <a:r>
              <a:rPr lang="tr-TR" sz="1800" b="1" dirty="0"/>
              <a:t>: </a:t>
            </a:r>
            <a:r>
              <a:rPr lang="tr-TR" sz="1800" dirty="0"/>
              <a:t>Gereksinimler takım tarafından önem sırasına göre sprint içerisine alınırlar. Sprint boyunca yapılacak işlerin listesidir.</a:t>
            </a:r>
          </a:p>
          <a:p>
            <a:r>
              <a:rPr lang="tr-TR" sz="1800" b="1" dirty="0" err="1"/>
              <a:t>Scrum</a:t>
            </a:r>
            <a:r>
              <a:rPr lang="tr-TR" sz="1800" b="1" dirty="0"/>
              <a:t> Board: </a:t>
            </a:r>
            <a:r>
              <a:rPr lang="tr-TR" sz="1800" dirty="0"/>
              <a:t>Sprint boyunca yapılacak maddeler burada yönetilir. Yapılacak olan </a:t>
            </a:r>
            <a:r>
              <a:rPr lang="tr-TR" sz="1800" dirty="0" err="1"/>
              <a:t>tasklar</a:t>
            </a:r>
            <a:r>
              <a:rPr lang="tr-TR" sz="1800" dirty="0"/>
              <a:t> TO DO bölümüne alınır. Takım üyesi bu işe başladığında IN PROGRESS bölümüne getirilir. Bir iş hazırsa TO VERİFY durumuna getirilir. Kontrol edikten sonra DONE bölümüne getirilir. </a:t>
            </a:r>
          </a:p>
          <a:p>
            <a:pPr marL="0" indent="0">
              <a:buNone/>
            </a:pPr>
            <a:endParaRPr lang="tr-TR" sz="1800" b="1" dirty="0"/>
          </a:p>
        </p:txBody>
      </p:sp>
    </p:spTree>
    <p:extLst>
      <p:ext uri="{BB962C8B-B14F-4D97-AF65-F5344CB8AC3E}">
        <p14:creationId xmlns:p14="http://schemas.microsoft.com/office/powerpoint/2010/main" val="26774159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26D7CD29-8EF9-2B0F-6ED4-734C5C9DE06D}"/>
              </a:ext>
            </a:extLst>
          </p:cNvPr>
          <p:cNvSpPr>
            <a:spLocks noGrp="1"/>
          </p:cNvSpPr>
          <p:nvPr>
            <p:ph type="title"/>
          </p:nvPr>
        </p:nvSpPr>
        <p:spPr/>
        <p:txBody>
          <a:bodyPr/>
          <a:lstStyle/>
          <a:p>
            <a:r>
              <a:rPr lang="tr-TR" dirty="0"/>
              <a:t>Toplantılar</a:t>
            </a:r>
          </a:p>
        </p:txBody>
      </p:sp>
      <p:sp>
        <p:nvSpPr>
          <p:cNvPr id="3" name="İçerik Yer Tutucusu 2">
            <a:extLst>
              <a:ext uri="{FF2B5EF4-FFF2-40B4-BE49-F238E27FC236}">
                <a16:creationId xmlns:a16="http://schemas.microsoft.com/office/drawing/2014/main" id="{A6BA0B94-1A28-4CBA-B63E-5CF54C1DE6AD}"/>
              </a:ext>
            </a:extLst>
          </p:cNvPr>
          <p:cNvSpPr>
            <a:spLocks noGrp="1"/>
          </p:cNvSpPr>
          <p:nvPr>
            <p:ph idx="1"/>
          </p:nvPr>
        </p:nvSpPr>
        <p:spPr/>
        <p:txBody>
          <a:bodyPr>
            <a:normAutofit/>
          </a:bodyPr>
          <a:lstStyle/>
          <a:p>
            <a:r>
              <a:rPr lang="tr-TR" sz="1800" b="1" dirty="0"/>
              <a:t>Sprint Planning: </a:t>
            </a:r>
            <a:r>
              <a:rPr lang="tr-TR" sz="1800" dirty="0"/>
              <a:t>Product </a:t>
            </a:r>
            <a:r>
              <a:rPr lang="tr-TR" sz="1800" dirty="0" err="1"/>
              <a:t>backlog</a:t>
            </a:r>
            <a:r>
              <a:rPr lang="tr-TR" sz="1800" dirty="0"/>
              <a:t> ile belirtilen gereksinimler geliştirme takımı tarafından görevlere ayrılır. Takımdaki her bir kişi kendi hızına göre görevler alır. Bu toplantıya </a:t>
            </a:r>
            <a:r>
              <a:rPr lang="tr-TR" sz="1800" dirty="0" err="1"/>
              <a:t>Scrum</a:t>
            </a:r>
            <a:r>
              <a:rPr lang="tr-TR" sz="1800" dirty="0"/>
              <a:t> Master, Product </a:t>
            </a:r>
            <a:r>
              <a:rPr lang="tr-TR" sz="1800" dirty="0" err="1"/>
              <a:t>Owner</a:t>
            </a:r>
            <a:r>
              <a:rPr lang="tr-TR" sz="1800" dirty="0"/>
              <a:t> ve Development Team katılır.</a:t>
            </a:r>
          </a:p>
          <a:p>
            <a:r>
              <a:rPr lang="tr-TR" sz="1800" b="1" dirty="0"/>
              <a:t>Daily </a:t>
            </a:r>
            <a:r>
              <a:rPr lang="tr-TR" sz="1800" b="1" dirty="0" err="1"/>
              <a:t>Scrum</a:t>
            </a:r>
            <a:r>
              <a:rPr lang="tr-TR" sz="1800" b="1" dirty="0"/>
              <a:t>: </a:t>
            </a:r>
            <a:r>
              <a:rPr lang="tr-TR" sz="1800" dirty="0"/>
              <a:t>Her gün yapılan 15 dakikalık ayaküstü toplantılardır. Takımdaki kişiler dün ne yaptım, bugün ne yapacağım, işimi engelleyen herhangi bir sorun var mı sorularına cevap verir. </a:t>
            </a:r>
            <a:r>
              <a:rPr lang="tr-TR" sz="1800" dirty="0" err="1"/>
              <a:t>Scrum</a:t>
            </a:r>
            <a:r>
              <a:rPr lang="tr-TR" sz="1800" dirty="0"/>
              <a:t> </a:t>
            </a:r>
            <a:r>
              <a:rPr lang="tr-TR" sz="1800" dirty="0" err="1"/>
              <a:t>master</a:t>
            </a:r>
            <a:r>
              <a:rPr lang="tr-TR" sz="1800" dirty="0"/>
              <a:t> bu sorunları çözer.</a:t>
            </a:r>
          </a:p>
          <a:p>
            <a:r>
              <a:rPr lang="tr-TR" sz="1800" b="1" dirty="0"/>
              <a:t>Sprint </a:t>
            </a:r>
            <a:r>
              <a:rPr lang="tr-TR" sz="1800" b="1" dirty="0" err="1"/>
              <a:t>Review</a:t>
            </a:r>
            <a:r>
              <a:rPr lang="tr-TR" sz="1800" b="1" dirty="0"/>
              <a:t>: </a:t>
            </a:r>
            <a:r>
              <a:rPr lang="tr-TR" sz="1800" dirty="0"/>
              <a:t>Her sprint sonunda yapılır. Yapılan sprint gözden geçirilir, ortaya çıkan ürün değerlendirilir. Amaç yazılımın ürün sahibinin gereksinimlerine uygun olarak geliştirildiğinden emin olmaktır.</a:t>
            </a:r>
          </a:p>
          <a:p>
            <a:r>
              <a:rPr lang="tr-TR" sz="1800" b="1" dirty="0"/>
              <a:t>Sprint </a:t>
            </a:r>
            <a:r>
              <a:rPr lang="tr-TR" sz="1800" b="1" dirty="0" err="1"/>
              <a:t>Retrospective</a:t>
            </a:r>
            <a:r>
              <a:rPr lang="tr-TR" sz="1800" b="1" dirty="0"/>
              <a:t>: </a:t>
            </a:r>
            <a:r>
              <a:rPr lang="tr-TR" sz="1800" dirty="0"/>
              <a:t>Sprint boyunca yapılan işlerin kalitesinin, doğruların ve yanlışların </a:t>
            </a:r>
            <a:r>
              <a:rPr lang="tr-TR" sz="1800" dirty="0" err="1"/>
              <a:t>değerlindirildiği</a:t>
            </a:r>
            <a:r>
              <a:rPr lang="tr-TR" sz="1800" dirty="0"/>
              <a:t> toplantıdır. Neleri daha iyi yapabiliriz, nasıl daha iyi yapabiliriz sorularının cevabı aranır. Bu aşamadan sonra bir sonraki sprint </a:t>
            </a:r>
            <a:r>
              <a:rPr lang="tr-TR" sz="1800" dirty="0" err="1"/>
              <a:t>planning</a:t>
            </a:r>
            <a:r>
              <a:rPr lang="tr-TR" sz="1800" dirty="0"/>
              <a:t> toplantısı gerçekleştirilir.</a:t>
            </a:r>
          </a:p>
        </p:txBody>
      </p:sp>
    </p:spTree>
    <p:extLst>
      <p:ext uri="{BB962C8B-B14F-4D97-AF65-F5344CB8AC3E}">
        <p14:creationId xmlns:p14="http://schemas.microsoft.com/office/powerpoint/2010/main" val="34379953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99D9D7A-DD0F-E8B4-691D-8BDFC5DD2B02}"/>
              </a:ext>
            </a:extLst>
          </p:cNvPr>
          <p:cNvSpPr>
            <a:spLocks noGrp="1"/>
          </p:cNvSpPr>
          <p:nvPr>
            <p:ph type="title"/>
          </p:nvPr>
        </p:nvSpPr>
        <p:spPr/>
        <p:txBody>
          <a:bodyPr/>
          <a:lstStyle/>
          <a:p>
            <a:r>
              <a:rPr lang="tr-TR" dirty="0" err="1"/>
              <a:t>Scrum</a:t>
            </a:r>
            <a:r>
              <a:rPr lang="tr-TR" dirty="0"/>
              <a:t> Süreci</a:t>
            </a:r>
          </a:p>
        </p:txBody>
      </p:sp>
      <p:sp>
        <p:nvSpPr>
          <p:cNvPr id="3" name="İçerik Yer Tutucusu 2">
            <a:extLst>
              <a:ext uri="{FF2B5EF4-FFF2-40B4-BE49-F238E27FC236}">
                <a16:creationId xmlns:a16="http://schemas.microsoft.com/office/drawing/2014/main" id="{6C22B349-F5E7-9E0E-308D-63891937C339}"/>
              </a:ext>
            </a:extLst>
          </p:cNvPr>
          <p:cNvSpPr>
            <a:spLocks noGrp="1"/>
          </p:cNvSpPr>
          <p:nvPr>
            <p:ph idx="1"/>
          </p:nvPr>
        </p:nvSpPr>
        <p:spPr>
          <a:xfrm>
            <a:off x="458694" y="1613140"/>
            <a:ext cx="6960023" cy="4532073"/>
          </a:xfrm>
        </p:spPr>
        <p:txBody>
          <a:bodyPr>
            <a:noAutofit/>
          </a:bodyPr>
          <a:lstStyle/>
          <a:p>
            <a:r>
              <a:rPr lang="tr-TR" sz="1800" dirty="0"/>
              <a:t>Product </a:t>
            </a:r>
            <a:r>
              <a:rPr lang="tr-TR" sz="1800" dirty="0" err="1"/>
              <a:t>Owner</a:t>
            </a:r>
            <a:r>
              <a:rPr lang="tr-TR" sz="1800" dirty="0"/>
              <a:t> geliştirilmesi gereken tüm özellik ve fonksiyonları öncelik sıralarına göre toplayarak Product </a:t>
            </a:r>
            <a:r>
              <a:rPr lang="tr-TR" sz="1800" dirty="0" err="1"/>
              <a:t>Backlog</a:t>
            </a:r>
            <a:r>
              <a:rPr lang="tr-TR" sz="1800" dirty="0"/>
              <a:t> hazırlar.</a:t>
            </a:r>
          </a:p>
          <a:p>
            <a:r>
              <a:rPr lang="tr-TR" sz="1800" dirty="0"/>
              <a:t>Sprint denilen en fazla 4 haftalık döngüler oluşturulur. Her döngü için Product </a:t>
            </a:r>
            <a:r>
              <a:rPr lang="tr-TR" sz="1800" dirty="0" err="1"/>
              <a:t>Backlog’dan</a:t>
            </a:r>
            <a:r>
              <a:rPr lang="tr-TR" sz="1800" dirty="0"/>
              <a:t> önemli gereksinimler seçilerek Sprint </a:t>
            </a:r>
            <a:r>
              <a:rPr lang="tr-TR" sz="1800" dirty="0" err="1"/>
              <a:t>Backlog</a:t>
            </a:r>
            <a:r>
              <a:rPr lang="tr-TR" sz="1800" dirty="0"/>
              <a:t> oluşturulur ve bu geliştirmeler gerçekleştirilmeye çalışılır.</a:t>
            </a:r>
          </a:p>
          <a:p>
            <a:r>
              <a:rPr lang="tr-TR" sz="1800" dirty="0"/>
              <a:t>Takım sprint süresi boyunca her gün 15 dakika bir araya gelerek Daily Meeting gerçekleştirir.</a:t>
            </a:r>
          </a:p>
          <a:p>
            <a:r>
              <a:rPr lang="tr-TR" sz="1800" dirty="0"/>
              <a:t>Sprint bittiğinde Sprint </a:t>
            </a:r>
            <a:r>
              <a:rPr lang="tr-TR" sz="1800" dirty="0" err="1"/>
              <a:t>Rewiev</a:t>
            </a:r>
            <a:r>
              <a:rPr lang="tr-TR" sz="1800" dirty="0"/>
              <a:t> raporu çıkarılır ve sprint sürecinde oluşan sorunlar ortadan kaldırılarak bir sonraki sprint rahatlatılmış olur.</a:t>
            </a:r>
          </a:p>
        </p:txBody>
      </p:sp>
      <p:pic>
        <p:nvPicPr>
          <p:cNvPr id="5" name="Resim 4">
            <a:extLst>
              <a:ext uri="{FF2B5EF4-FFF2-40B4-BE49-F238E27FC236}">
                <a16:creationId xmlns:a16="http://schemas.microsoft.com/office/drawing/2014/main" id="{B1A835EE-5519-2064-B27E-79E4753DF4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42909" y="1691323"/>
            <a:ext cx="4590472" cy="4286783"/>
          </a:xfrm>
          <a:prstGeom prst="rect">
            <a:avLst/>
          </a:prstGeom>
        </p:spPr>
      </p:pic>
    </p:spTree>
    <p:extLst>
      <p:ext uri="{BB962C8B-B14F-4D97-AF65-F5344CB8AC3E}">
        <p14:creationId xmlns:p14="http://schemas.microsoft.com/office/powerpoint/2010/main" val="24994201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B777FD2A-2D27-A6BD-D48E-404C6ABF1165}"/>
              </a:ext>
            </a:extLst>
          </p:cNvPr>
          <p:cNvSpPr>
            <a:spLocks noGrp="1"/>
          </p:cNvSpPr>
          <p:nvPr>
            <p:ph idx="1"/>
          </p:nvPr>
        </p:nvSpPr>
        <p:spPr>
          <a:xfrm>
            <a:off x="458694" y="388190"/>
            <a:ext cx="11274612" cy="5757024"/>
          </a:xfrm>
        </p:spPr>
        <p:txBody>
          <a:bodyPr/>
          <a:lstStyle/>
          <a:p>
            <a:r>
              <a:rPr lang="tr-TR" sz="1800" dirty="0"/>
              <a:t>Sprint bitince biten gereksinimler müşteri ve ya müşteri temsilcisine gösterilir.</a:t>
            </a:r>
          </a:p>
          <a:p>
            <a:r>
              <a:rPr lang="tr-TR" sz="1800" dirty="0"/>
              <a:t>Yeni bir sprint için gereksinimler seçilir.</a:t>
            </a:r>
          </a:p>
          <a:p>
            <a:r>
              <a:rPr lang="tr-TR" sz="1800" dirty="0"/>
              <a:t>Bu süreç proje tamamlanana kadar uygulanır ve kaliteli ürün teslimatıyla müşteri memnuniyeti sağlanır. Düzenli aralıklarla ekipler kendi yöntemlerini gözden geçirerek verimliliği arttırmak için gerekli iyileştirmeleri yaparlar.</a:t>
            </a:r>
          </a:p>
          <a:p>
            <a:endParaRPr lang="tr-TR" dirty="0"/>
          </a:p>
        </p:txBody>
      </p:sp>
      <p:pic>
        <p:nvPicPr>
          <p:cNvPr id="4" name="Resim 3" descr="metin içeren bir resim&#10;&#10;Açıklama otomatik olarak oluşturuldu">
            <a:extLst>
              <a:ext uri="{FF2B5EF4-FFF2-40B4-BE49-F238E27FC236}">
                <a16:creationId xmlns:a16="http://schemas.microsoft.com/office/drawing/2014/main" id="{9A3A51D8-EB30-9349-A765-5F0D2444EA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2691" y="2104736"/>
            <a:ext cx="7700818" cy="3850409"/>
          </a:xfrm>
          <a:prstGeom prst="rect">
            <a:avLst/>
          </a:prstGeom>
        </p:spPr>
      </p:pic>
    </p:spTree>
    <p:extLst>
      <p:ext uri="{BB962C8B-B14F-4D97-AF65-F5344CB8AC3E}">
        <p14:creationId xmlns:p14="http://schemas.microsoft.com/office/powerpoint/2010/main" val="33064244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19FD741-BA70-2AE3-FF2B-525B8FE9634F}"/>
              </a:ext>
            </a:extLst>
          </p:cNvPr>
          <p:cNvSpPr>
            <a:spLocks noGrp="1"/>
          </p:cNvSpPr>
          <p:nvPr>
            <p:ph type="title"/>
          </p:nvPr>
        </p:nvSpPr>
        <p:spPr/>
        <p:txBody>
          <a:bodyPr/>
          <a:lstStyle/>
          <a:p>
            <a:r>
              <a:rPr lang="tr-TR" dirty="0" err="1"/>
              <a:t>Scrum</a:t>
            </a:r>
            <a:r>
              <a:rPr lang="tr-TR" dirty="0"/>
              <a:t> Hangi Koşullarda Tercih Edilmelidir</a:t>
            </a:r>
          </a:p>
        </p:txBody>
      </p:sp>
      <p:sp>
        <p:nvSpPr>
          <p:cNvPr id="3" name="İçerik Yer Tutucusu 2">
            <a:extLst>
              <a:ext uri="{FF2B5EF4-FFF2-40B4-BE49-F238E27FC236}">
                <a16:creationId xmlns:a16="http://schemas.microsoft.com/office/drawing/2014/main" id="{9EB1EB44-7D07-032C-8F08-2CB9504AF331}"/>
              </a:ext>
            </a:extLst>
          </p:cNvPr>
          <p:cNvSpPr>
            <a:spLocks noGrp="1"/>
          </p:cNvSpPr>
          <p:nvPr>
            <p:ph idx="1"/>
          </p:nvPr>
        </p:nvSpPr>
        <p:spPr/>
        <p:txBody>
          <a:bodyPr>
            <a:normAutofit/>
          </a:bodyPr>
          <a:lstStyle/>
          <a:p>
            <a:r>
              <a:rPr lang="tr-TR" sz="1800" dirty="0"/>
              <a:t>Gereksinimlerin hızla değiştiği projelerde kullanılır.</a:t>
            </a:r>
          </a:p>
          <a:p>
            <a:r>
              <a:rPr lang="tr-TR" sz="1800" dirty="0" err="1"/>
              <a:t>Scrum</a:t>
            </a:r>
            <a:r>
              <a:rPr lang="tr-TR" sz="1800" dirty="0"/>
              <a:t> koşulların hızla bir şekilde değişebileceği ya da çoğu zaman projenin başlangıcında farkında olunmayan durumlarla ilgilenir.</a:t>
            </a:r>
          </a:p>
          <a:p>
            <a:r>
              <a:rPr lang="tr-TR" sz="1800" dirty="0"/>
              <a:t>Düşük öncelikli gereksinimler projenin başında tanımlanır. Ürün değişiklikleri, optimizasyonları, gereksinimleri ve süreçleri projenin ayrılmaz bir parçasıdır.</a:t>
            </a:r>
          </a:p>
        </p:txBody>
      </p:sp>
    </p:spTree>
    <p:extLst>
      <p:ext uri="{BB962C8B-B14F-4D97-AF65-F5344CB8AC3E}">
        <p14:creationId xmlns:p14="http://schemas.microsoft.com/office/powerpoint/2010/main" val="39548468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F1611AF-F570-13C1-C13A-3AD5EA077BE5}"/>
              </a:ext>
            </a:extLst>
          </p:cNvPr>
          <p:cNvSpPr>
            <a:spLocks noGrp="1"/>
          </p:cNvSpPr>
          <p:nvPr>
            <p:ph type="title"/>
          </p:nvPr>
        </p:nvSpPr>
        <p:spPr/>
        <p:txBody>
          <a:bodyPr/>
          <a:lstStyle/>
          <a:p>
            <a:r>
              <a:rPr lang="tr-TR" dirty="0" err="1"/>
              <a:t>Kanban</a:t>
            </a:r>
            <a:r>
              <a:rPr lang="tr-TR" dirty="0"/>
              <a:t> Nedir?</a:t>
            </a:r>
          </a:p>
        </p:txBody>
      </p:sp>
      <p:sp>
        <p:nvSpPr>
          <p:cNvPr id="3" name="İçerik Yer Tutucusu 2">
            <a:extLst>
              <a:ext uri="{FF2B5EF4-FFF2-40B4-BE49-F238E27FC236}">
                <a16:creationId xmlns:a16="http://schemas.microsoft.com/office/drawing/2014/main" id="{05E44F9D-3AC3-AC85-409E-86D383E9013E}"/>
              </a:ext>
            </a:extLst>
          </p:cNvPr>
          <p:cNvSpPr>
            <a:spLocks noGrp="1"/>
          </p:cNvSpPr>
          <p:nvPr>
            <p:ph idx="1"/>
          </p:nvPr>
        </p:nvSpPr>
        <p:spPr>
          <a:xfrm>
            <a:off x="458694" y="1949450"/>
            <a:ext cx="5858979" cy="4195763"/>
          </a:xfrm>
        </p:spPr>
        <p:txBody>
          <a:bodyPr>
            <a:normAutofit/>
          </a:bodyPr>
          <a:lstStyle/>
          <a:p>
            <a:r>
              <a:rPr lang="tr-TR" sz="1800" dirty="0" err="1"/>
              <a:t>Kanban</a:t>
            </a:r>
            <a:r>
              <a:rPr lang="tr-TR" sz="1800" dirty="0"/>
              <a:t> yapılacak işleri yönetmek için kullanılan görsel bir sistemdir. Hem süreci hem de bu süreçten geçen işleri görselleştirir. </a:t>
            </a:r>
            <a:r>
              <a:rPr lang="tr-TR" sz="1800" dirty="0" err="1"/>
              <a:t>Kanban</a:t>
            </a:r>
            <a:r>
              <a:rPr lang="tr-TR" sz="1800" dirty="0"/>
              <a:t> metodolojisi minimum dirençle karşılamak için tasarlanmıştır. Böylece mevcut süreçte sürekli küçük artırımlı ve evrimsel değişikliklere izin verir. Aynı zamanda üretim, teslim süresi ve kalite ilgili iyileştirmeler elde etmeye yardımcı olur.</a:t>
            </a:r>
          </a:p>
        </p:txBody>
      </p:sp>
      <p:pic>
        <p:nvPicPr>
          <p:cNvPr id="1028" name="Picture 4" descr="image">
            <a:extLst>
              <a:ext uri="{FF2B5EF4-FFF2-40B4-BE49-F238E27FC236}">
                <a16:creationId xmlns:a16="http://schemas.microsoft.com/office/drawing/2014/main" id="{CA62531A-F5FD-A02B-4A24-B9046D04AE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67054" y="1949450"/>
            <a:ext cx="5166251" cy="41957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61530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57F0F90-EE0E-0EE9-2633-F1FC9BD5E435}"/>
              </a:ext>
            </a:extLst>
          </p:cNvPr>
          <p:cNvSpPr>
            <a:spLocks noGrp="1"/>
          </p:cNvSpPr>
          <p:nvPr>
            <p:ph type="title"/>
          </p:nvPr>
        </p:nvSpPr>
        <p:spPr/>
        <p:txBody>
          <a:bodyPr/>
          <a:lstStyle/>
          <a:p>
            <a:r>
              <a:rPr lang="tr-TR" dirty="0"/>
              <a:t>İçindekiler</a:t>
            </a:r>
          </a:p>
        </p:txBody>
      </p:sp>
      <p:sp>
        <p:nvSpPr>
          <p:cNvPr id="3" name="İçerik Yer Tutucusu 2">
            <a:extLst>
              <a:ext uri="{FF2B5EF4-FFF2-40B4-BE49-F238E27FC236}">
                <a16:creationId xmlns:a16="http://schemas.microsoft.com/office/drawing/2014/main" id="{3DAE1892-A273-D7F5-E8ED-E574AA4AB8CC}"/>
              </a:ext>
            </a:extLst>
          </p:cNvPr>
          <p:cNvSpPr>
            <a:spLocks noGrp="1"/>
          </p:cNvSpPr>
          <p:nvPr>
            <p:ph idx="1"/>
          </p:nvPr>
        </p:nvSpPr>
        <p:spPr>
          <a:xfrm>
            <a:off x="458694" y="1949450"/>
            <a:ext cx="5637306" cy="4195763"/>
          </a:xfrm>
        </p:spPr>
        <p:txBody>
          <a:bodyPr>
            <a:normAutofit/>
          </a:bodyPr>
          <a:lstStyle/>
          <a:p>
            <a:r>
              <a:rPr lang="tr-TR" sz="1800" dirty="0" err="1"/>
              <a:t>Waterfall</a:t>
            </a:r>
            <a:r>
              <a:rPr lang="tr-TR" sz="1800" dirty="0"/>
              <a:t> Nedir?</a:t>
            </a:r>
          </a:p>
          <a:p>
            <a:r>
              <a:rPr lang="tr-TR" sz="1800" dirty="0"/>
              <a:t>Agile Nedir?</a:t>
            </a:r>
          </a:p>
          <a:p>
            <a:r>
              <a:rPr lang="tr-TR" sz="1800" dirty="0"/>
              <a:t>Agile-</a:t>
            </a:r>
            <a:r>
              <a:rPr lang="tr-TR" sz="1800" dirty="0" err="1"/>
              <a:t>Waterfall</a:t>
            </a:r>
            <a:r>
              <a:rPr lang="tr-TR" sz="1800" dirty="0"/>
              <a:t> Karşılaştırması</a:t>
            </a:r>
          </a:p>
          <a:p>
            <a:r>
              <a:rPr lang="tr-TR" sz="1800" dirty="0"/>
              <a:t>Agile Nasıl Doğdu?</a:t>
            </a:r>
          </a:p>
          <a:p>
            <a:r>
              <a:rPr lang="tr-TR" sz="1800" dirty="0"/>
              <a:t>Çevik Yazılımın 4 Ana Maddesi 12 Prensibi</a:t>
            </a:r>
          </a:p>
          <a:p>
            <a:r>
              <a:rPr lang="tr-TR" sz="1800" dirty="0"/>
              <a:t>Agile Avantajları Nelerdir?</a:t>
            </a:r>
          </a:p>
          <a:p>
            <a:r>
              <a:rPr lang="tr-TR" sz="1800" dirty="0" err="1"/>
              <a:t>Scrum</a:t>
            </a:r>
            <a:r>
              <a:rPr lang="tr-TR" sz="1800" dirty="0"/>
              <a:t> Nedir?</a:t>
            </a:r>
          </a:p>
          <a:p>
            <a:endParaRPr lang="tr-TR" sz="1800" dirty="0"/>
          </a:p>
          <a:p>
            <a:pPr marL="0" indent="0">
              <a:buNone/>
            </a:pPr>
            <a:endParaRPr lang="tr-TR" sz="1800" dirty="0"/>
          </a:p>
          <a:p>
            <a:endParaRPr lang="tr-TR" sz="1800" dirty="0"/>
          </a:p>
          <a:p>
            <a:endParaRPr lang="tr-TR" sz="1800" dirty="0"/>
          </a:p>
          <a:p>
            <a:endParaRPr lang="tr-TR" sz="1800" dirty="0"/>
          </a:p>
          <a:p>
            <a:endParaRPr lang="tr-TR" dirty="0"/>
          </a:p>
          <a:p>
            <a:endParaRPr lang="tr-TR" dirty="0"/>
          </a:p>
          <a:p>
            <a:endParaRPr lang="tr-TR" dirty="0"/>
          </a:p>
        </p:txBody>
      </p:sp>
      <p:sp>
        <p:nvSpPr>
          <p:cNvPr id="4" name="İçerik Yer Tutucusu 2">
            <a:extLst>
              <a:ext uri="{FF2B5EF4-FFF2-40B4-BE49-F238E27FC236}">
                <a16:creationId xmlns:a16="http://schemas.microsoft.com/office/drawing/2014/main" id="{D1B95168-6447-59C3-B452-0BE2BCD8A2EA}"/>
              </a:ext>
            </a:extLst>
          </p:cNvPr>
          <p:cNvSpPr txBox="1">
            <a:spLocks/>
          </p:cNvSpPr>
          <p:nvPr/>
        </p:nvSpPr>
        <p:spPr>
          <a:xfrm>
            <a:off x="5270740" y="1945409"/>
            <a:ext cx="5355696" cy="4195763"/>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1000"/>
              </a:spcBef>
              <a:buClr>
                <a:schemeClr val="accent1"/>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Clr>
                <a:schemeClr val="accent1"/>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Clr>
                <a:schemeClr val="accent1"/>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tr-TR" sz="1800" dirty="0" err="1"/>
              <a:t>Scrum</a:t>
            </a:r>
            <a:r>
              <a:rPr lang="tr-TR" sz="1800" dirty="0"/>
              <a:t> Kavramları</a:t>
            </a:r>
          </a:p>
          <a:p>
            <a:r>
              <a:rPr lang="tr-TR" sz="1800" dirty="0"/>
              <a:t>Toplantılar</a:t>
            </a:r>
          </a:p>
          <a:p>
            <a:r>
              <a:rPr lang="tr-TR" sz="1800" dirty="0" err="1"/>
              <a:t>Scrum</a:t>
            </a:r>
            <a:r>
              <a:rPr lang="tr-TR" sz="1800" dirty="0"/>
              <a:t> Süreci</a:t>
            </a:r>
          </a:p>
          <a:p>
            <a:r>
              <a:rPr lang="tr-TR" sz="1800" dirty="0" err="1"/>
              <a:t>Scrum</a:t>
            </a:r>
            <a:r>
              <a:rPr lang="tr-TR" sz="1800" dirty="0"/>
              <a:t> Hangi Koşullarda Tercih Edilmelidir?</a:t>
            </a:r>
          </a:p>
          <a:p>
            <a:r>
              <a:rPr lang="tr-TR" sz="1800" dirty="0" err="1"/>
              <a:t>Kanban</a:t>
            </a:r>
            <a:r>
              <a:rPr lang="tr-TR" sz="1800" dirty="0"/>
              <a:t> Nedir?</a:t>
            </a:r>
          </a:p>
          <a:p>
            <a:r>
              <a:rPr lang="tr-TR" sz="1800" dirty="0" err="1"/>
              <a:t>Kanban</a:t>
            </a:r>
            <a:r>
              <a:rPr lang="tr-TR" sz="1800" dirty="0"/>
              <a:t> Hangi Koşullarda Tercih Edilmelidir?</a:t>
            </a:r>
          </a:p>
          <a:p>
            <a:r>
              <a:rPr lang="tr-TR" sz="1800" dirty="0"/>
              <a:t>Kaynaklar</a:t>
            </a:r>
          </a:p>
          <a:p>
            <a:pPr marL="0" indent="0">
              <a:buFont typeface="Arial" panose="020B0604020202020204" pitchFamily="34" charset="0"/>
              <a:buNone/>
            </a:pPr>
            <a:endParaRPr lang="tr-TR" sz="1800" dirty="0"/>
          </a:p>
          <a:p>
            <a:endParaRPr lang="tr-TR" sz="1800" dirty="0"/>
          </a:p>
          <a:p>
            <a:endParaRPr lang="tr-TR" sz="1800" dirty="0"/>
          </a:p>
          <a:p>
            <a:endParaRPr lang="tr-TR" sz="1800" dirty="0"/>
          </a:p>
          <a:p>
            <a:endParaRPr lang="tr-TR" dirty="0"/>
          </a:p>
          <a:p>
            <a:endParaRPr lang="tr-TR" dirty="0"/>
          </a:p>
          <a:p>
            <a:endParaRPr lang="tr-TR" dirty="0"/>
          </a:p>
        </p:txBody>
      </p:sp>
    </p:spTree>
    <p:extLst>
      <p:ext uri="{BB962C8B-B14F-4D97-AF65-F5344CB8AC3E}">
        <p14:creationId xmlns:p14="http://schemas.microsoft.com/office/powerpoint/2010/main" val="18344395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A5B70743-2DB1-800E-4D02-E8DDF5C6C698}"/>
              </a:ext>
            </a:extLst>
          </p:cNvPr>
          <p:cNvSpPr>
            <a:spLocks noGrp="1"/>
          </p:cNvSpPr>
          <p:nvPr>
            <p:ph type="title"/>
          </p:nvPr>
        </p:nvSpPr>
        <p:spPr/>
        <p:txBody>
          <a:bodyPr/>
          <a:lstStyle/>
          <a:p>
            <a:r>
              <a:rPr lang="tr-TR" dirty="0" err="1"/>
              <a:t>Kanban</a:t>
            </a:r>
            <a:r>
              <a:rPr lang="tr-TR" dirty="0"/>
              <a:t> Hangi Koşullarda Tercih Edilmelidir?</a:t>
            </a:r>
          </a:p>
        </p:txBody>
      </p:sp>
      <p:sp>
        <p:nvSpPr>
          <p:cNvPr id="3" name="İçerik Yer Tutucusu 2">
            <a:extLst>
              <a:ext uri="{FF2B5EF4-FFF2-40B4-BE49-F238E27FC236}">
                <a16:creationId xmlns:a16="http://schemas.microsoft.com/office/drawing/2014/main" id="{7F9D491E-E911-9673-9C9F-31E8D884BADE}"/>
              </a:ext>
            </a:extLst>
          </p:cNvPr>
          <p:cNvSpPr>
            <a:spLocks noGrp="1"/>
          </p:cNvSpPr>
          <p:nvPr>
            <p:ph idx="1"/>
          </p:nvPr>
        </p:nvSpPr>
        <p:spPr/>
        <p:txBody>
          <a:bodyPr>
            <a:normAutofit/>
          </a:bodyPr>
          <a:lstStyle/>
          <a:p>
            <a:r>
              <a:rPr lang="tr-TR" sz="1800" dirty="0"/>
              <a:t>Projelerin görsel yönetimini sağlar. Ekibin görevleri zamanında tamamlayabilmesi adına süreçleri ve risklerini anlamalarını kolaylaştırır.</a:t>
            </a:r>
          </a:p>
          <a:p>
            <a:r>
              <a:rPr lang="tr-TR" sz="1800" dirty="0" err="1"/>
              <a:t>Kanban</a:t>
            </a:r>
            <a:r>
              <a:rPr lang="tr-TR" sz="1800" dirty="0"/>
              <a:t> panoları proje yöneticilerinin ve ekibin proje süresince hissettikleri iş yükü ve stresi azaltırken ekibin daha üretken olmasını sağlayabilir.</a:t>
            </a:r>
          </a:p>
          <a:p>
            <a:r>
              <a:rPr lang="tr-TR" sz="1800" dirty="0" err="1"/>
              <a:t>Kanban</a:t>
            </a:r>
            <a:r>
              <a:rPr lang="tr-TR" sz="1800" dirty="0"/>
              <a:t> yöntemi eğer takım halihazırda iyi çalışan ancak optimizasyona ihtiyacı olan bir süreci varsa çok efektif olacaktır. </a:t>
            </a:r>
            <a:r>
              <a:rPr lang="tr-TR" sz="1800" dirty="0" err="1"/>
              <a:t>Kanban</a:t>
            </a:r>
            <a:r>
              <a:rPr lang="tr-TR" sz="1800" dirty="0"/>
              <a:t> süreci, daha önce denenmiş ve test edilmiş tüm süreçleri peyderpey geliştirmeyi mümkün kılar.</a:t>
            </a:r>
          </a:p>
        </p:txBody>
      </p:sp>
    </p:spTree>
    <p:extLst>
      <p:ext uri="{BB962C8B-B14F-4D97-AF65-F5344CB8AC3E}">
        <p14:creationId xmlns:p14="http://schemas.microsoft.com/office/powerpoint/2010/main" val="33843094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B833D08-6F72-7255-5A8B-B5C91D091F8C}"/>
              </a:ext>
            </a:extLst>
          </p:cNvPr>
          <p:cNvSpPr>
            <a:spLocks noGrp="1"/>
          </p:cNvSpPr>
          <p:nvPr>
            <p:ph type="title"/>
          </p:nvPr>
        </p:nvSpPr>
        <p:spPr/>
        <p:txBody>
          <a:bodyPr/>
          <a:lstStyle/>
          <a:p>
            <a:r>
              <a:rPr lang="tr-TR" dirty="0"/>
              <a:t>Kaynaklar</a:t>
            </a:r>
          </a:p>
        </p:txBody>
      </p:sp>
      <p:sp>
        <p:nvSpPr>
          <p:cNvPr id="3" name="İçerik Yer Tutucusu 2">
            <a:extLst>
              <a:ext uri="{FF2B5EF4-FFF2-40B4-BE49-F238E27FC236}">
                <a16:creationId xmlns:a16="http://schemas.microsoft.com/office/drawing/2014/main" id="{A4A8DF17-5876-73C8-B930-932294D76569}"/>
              </a:ext>
            </a:extLst>
          </p:cNvPr>
          <p:cNvSpPr>
            <a:spLocks noGrp="1"/>
          </p:cNvSpPr>
          <p:nvPr>
            <p:ph idx="1"/>
          </p:nvPr>
        </p:nvSpPr>
        <p:spPr/>
        <p:txBody>
          <a:bodyPr>
            <a:normAutofit/>
          </a:bodyPr>
          <a:lstStyle/>
          <a:p>
            <a:r>
              <a:rPr lang="tr-TR" sz="1800" u="sng" dirty="0">
                <a:hlinkClick r:id="rId2">
                  <a:extLst>
                    <a:ext uri="{A12FA001-AC4F-418D-AE19-62706E023703}">
                      <ahyp:hlinkClr xmlns:ahyp="http://schemas.microsoft.com/office/drawing/2018/hyperlinkcolor" val="tx"/>
                    </a:ext>
                  </a:extLst>
                </a:hlinkClick>
              </a:rPr>
              <a:t>https://nttdata-solutions.com/tr/local-blog/agile-cagimizin-proje-yonetimi-metodolojisi/</a:t>
            </a:r>
            <a:endParaRPr lang="tr-TR" sz="1800" u="sng" dirty="0"/>
          </a:p>
          <a:p>
            <a:r>
              <a:rPr lang="tr-TR" sz="1800" u="sng" dirty="0">
                <a:hlinkClick r:id="rId3">
                  <a:extLst>
                    <a:ext uri="{A12FA001-AC4F-418D-AE19-62706E023703}">
                      <ahyp:hlinkClr xmlns:ahyp="http://schemas.microsoft.com/office/drawing/2018/hyperlinkcolor" val="tx"/>
                    </a:ext>
                  </a:extLst>
                </a:hlinkClick>
              </a:rPr>
              <a:t>https://www.acmagile.com/blog/agile-nedir</a:t>
            </a:r>
            <a:endParaRPr lang="tr-TR" sz="1800" u="sng" dirty="0"/>
          </a:p>
          <a:p>
            <a:r>
              <a:rPr lang="tr-TR" sz="1800" u="sng" dirty="0">
                <a:hlinkClick r:id="rId4">
                  <a:extLst>
                    <a:ext uri="{A12FA001-AC4F-418D-AE19-62706E023703}">
                      <ahyp:hlinkClr xmlns:ahyp="http://schemas.microsoft.com/office/drawing/2018/hyperlinkcolor" val="tx"/>
                    </a:ext>
                  </a:extLst>
                </a:hlinkClick>
              </a:rPr>
              <a:t>https://www.conectohub.com/tr/cevik-agile-nedir-teknik-olmayan/</a:t>
            </a:r>
            <a:endParaRPr lang="tr-TR" sz="1800" u="sng" dirty="0"/>
          </a:p>
          <a:p>
            <a:r>
              <a:rPr lang="tr-TR" sz="1800" u="sng" dirty="0">
                <a:hlinkClick r:id="rId5">
                  <a:extLst>
                    <a:ext uri="{A12FA001-AC4F-418D-AE19-62706E023703}">
                      <ahyp:hlinkClr xmlns:ahyp="http://schemas.microsoft.com/office/drawing/2018/hyperlinkcolor" val="tx"/>
                    </a:ext>
                  </a:extLst>
                </a:hlinkClick>
              </a:rPr>
              <a:t>https://www.slideshare.net/MuhammetEminAkelik/agile-scrum-teme-eitimi</a:t>
            </a:r>
            <a:endParaRPr lang="tr-TR" sz="1800" u="sng" dirty="0"/>
          </a:p>
          <a:p>
            <a:r>
              <a:rPr lang="tr-TR" sz="1800" u="sng" dirty="0">
                <a:hlinkClick r:id="rId6">
                  <a:extLst>
                    <a:ext uri="{A12FA001-AC4F-418D-AE19-62706E023703}">
                      <ahyp:hlinkClr xmlns:ahyp="http://schemas.microsoft.com/office/drawing/2018/hyperlinkcolor" val="tx"/>
                    </a:ext>
                  </a:extLst>
                </a:hlinkClick>
              </a:rPr>
              <a:t>https://medium.com/@secilcor/scrum-nedi%CC%87r-6a4326951dd8</a:t>
            </a:r>
            <a:endParaRPr lang="tr-TR" sz="1800" u="sng" dirty="0"/>
          </a:p>
          <a:p>
            <a:r>
              <a:rPr lang="tr-TR" sz="1800" u="sng" dirty="0">
                <a:hlinkClick r:id="rId7">
                  <a:extLst>
                    <a:ext uri="{A12FA001-AC4F-418D-AE19-62706E023703}">
                      <ahyp:hlinkClr xmlns:ahyp="http://schemas.microsoft.com/office/drawing/2018/hyperlinkcolor" val="tx"/>
                    </a:ext>
                  </a:extLst>
                </a:hlinkClick>
              </a:rPr>
              <a:t>https://t4a.consulting/agile-nedir/</a:t>
            </a:r>
            <a:endParaRPr lang="tr-TR" sz="1800" u="sng" dirty="0"/>
          </a:p>
          <a:p>
            <a:r>
              <a:rPr lang="tr-TR" sz="1800" dirty="0">
                <a:hlinkClick r:id="rId8">
                  <a:extLst>
                    <a:ext uri="{A12FA001-AC4F-418D-AE19-62706E023703}">
                      <ahyp:hlinkClr xmlns:ahyp="http://schemas.microsoft.com/office/drawing/2018/hyperlinkcolor" val="tx"/>
                    </a:ext>
                  </a:extLst>
                </a:hlinkClick>
              </a:rPr>
              <a:t>https://www.ceyrekmuhendis.com/scrum/</a:t>
            </a:r>
            <a:endParaRPr lang="tr-TR" sz="1800" dirty="0"/>
          </a:p>
          <a:p>
            <a:r>
              <a:rPr lang="tr-TR" sz="1800" u="sng" dirty="0"/>
              <a:t>https://makersturkiye.com/agile-vs-waterfall-hangi-metodolojiyi-ne-zaman-kullanmak-gerekir/#:~:text=Agile%20ve%20Waterfall%20modellerinin%20ikisinde,vadeli%20planlar%20s%C3%B6z%20konusu%20olur.</a:t>
            </a:r>
            <a:endParaRPr lang="tr-TR" sz="1800" dirty="0"/>
          </a:p>
        </p:txBody>
      </p:sp>
    </p:spTree>
    <p:extLst>
      <p:ext uri="{BB962C8B-B14F-4D97-AF65-F5344CB8AC3E}">
        <p14:creationId xmlns:p14="http://schemas.microsoft.com/office/powerpoint/2010/main" val="34472886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2EBE0FC2-BB90-67F9-0036-01E7D46882F7}"/>
              </a:ext>
            </a:extLst>
          </p:cNvPr>
          <p:cNvSpPr>
            <a:spLocks noGrp="1"/>
          </p:cNvSpPr>
          <p:nvPr>
            <p:ph type="ctrTitle"/>
          </p:nvPr>
        </p:nvSpPr>
        <p:spPr>
          <a:xfrm>
            <a:off x="838200" y="744910"/>
            <a:ext cx="5562600" cy="1268618"/>
          </a:xfrm>
        </p:spPr>
        <p:txBody>
          <a:bodyPr anchor="b">
            <a:normAutofit/>
          </a:bodyPr>
          <a:lstStyle/>
          <a:p>
            <a:pPr algn="l"/>
            <a:r>
              <a:rPr lang="tr-TR" dirty="0" err="1"/>
              <a:t>Waterfall</a:t>
            </a:r>
            <a:r>
              <a:rPr lang="tr-TR" dirty="0"/>
              <a:t> Nedir?</a:t>
            </a:r>
          </a:p>
        </p:txBody>
      </p:sp>
      <p:sp>
        <p:nvSpPr>
          <p:cNvPr id="3" name="Alt Başlık 2">
            <a:extLst>
              <a:ext uri="{FF2B5EF4-FFF2-40B4-BE49-F238E27FC236}">
                <a16:creationId xmlns:a16="http://schemas.microsoft.com/office/drawing/2014/main" id="{3DDA6406-4011-2FA9-E93A-CDEFD842C858}"/>
              </a:ext>
            </a:extLst>
          </p:cNvPr>
          <p:cNvSpPr>
            <a:spLocks noGrp="1"/>
          </p:cNvSpPr>
          <p:nvPr>
            <p:ph type="subTitle" idx="1"/>
          </p:nvPr>
        </p:nvSpPr>
        <p:spPr>
          <a:xfrm>
            <a:off x="800100" y="2146970"/>
            <a:ext cx="5562600" cy="3744481"/>
          </a:xfrm>
        </p:spPr>
        <p:txBody>
          <a:bodyPr anchor="t">
            <a:noAutofit/>
          </a:bodyPr>
          <a:lstStyle/>
          <a:p>
            <a:pPr algn="l"/>
            <a:r>
              <a:rPr lang="tr-TR" sz="1800" dirty="0" err="1"/>
              <a:t>Waterfall</a:t>
            </a:r>
            <a:r>
              <a:rPr lang="tr-TR" sz="1800" dirty="0"/>
              <a:t> geleneksel proje yönetimi yöntemidir. 5 fazdan oluşur.</a:t>
            </a:r>
          </a:p>
          <a:p>
            <a:pPr algn="l"/>
            <a:r>
              <a:rPr lang="tr-TR" sz="1800" dirty="0"/>
              <a:t>1.Gereksinimler: Projenin başında detaylı bir proje planı yapılarak ihtiyaçların ve ekipteki rollerin belirlenmesi ile başlar.</a:t>
            </a:r>
          </a:p>
          <a:p>
            <a:pPr algn="l"/>
            <a:r>
              <a:rPr lang="tr-TR" sz="1800" dirty="0"/>
              <a:t>2.Tasarım: Projenin baştan sonra tasarımı müşteriyle birlikte bu süreçte yapılır.</a:t>
            </a:r>
          </a:p>
          <a:p>
            <a:pPr algn="l"/>
            <a:r>
              <a:rPr lang="tr-TR" sz="1800" dirty="0"/>
              <a:t>3.Uygulama: Bu aşamada müşteri yer almaz. Yazılım ekibi tasarımda onaylanmış süreci hayata geçirir.</a:t>
            </a:r>
          </a:p>
          <a:p>
            <a:pPr algn="l"/>
            <a:r>
              <a:rPr lang="tr-TR" sz="1800" dirty="0"/>
              <a:t>4.Test: Müşterinin sistemi ilk kez gördüğü aşamadır. Bu aşamada müşteri sistemi hem kullanıcı hem de admin gözünden tanımaya ve test etmeye çalışır.</a:t>
            </a:r>
          </a:p>
          <a:p>
            <a:pPr algn="l"/>
            <a:r>
              <a:rPr lang="tr-TR" sz="1800" dirty="0"/>
              <a:t>5. Canlıya Geçişi: Canlı sistemde kullanıma geçilir.</a:t>
            </a:r>
          </a:p>
        </p:txBody>
      </p:sp>
      <p:pic>
        <p:nvPicPr>
          <p:cNvPr id="5" name="Resim 4">
            <a:extLst>
              <a:ext uri="{FF2B5EF4-FFF2-40B4-BE49-F238E27FC236}">
                <a16:creationId xmlns:a16="http://schemas.microsoft.com/office/drawing/2014/main" id="{B3ED534D-9788-1BC0-1487-17BB855D7A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00800" y="2146970"/>
            <a:ext cx="5714286" cy="4285714"/>
          </a:xfrm>
          <a:prstGeom prst="rect">
            <a:avLst/>
          </a:prstGeom>
        </p:spPr>
      </p:pic>
    </p:spTree>
    <p:extLst>
      <p:ext uri="{BB962C8B-B14F-4D97-AF65-F5344CB8AC3E}">
        <p14:creationId xmlns:p14="http://schemas.microsoft.com/office/powerpoint/2010/main" val="17805502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4" name="Rectangle 35">
            <a:extLst>
              <a:ext uri="{FF2B5EF4-FFF2-40B4-BE49-F238E27FC236}">
                <a16:creationId xmlns:a16="http://schemas.microsoft.com/office/drawing/2014/main" id="{310E06F9-9F12-4D1B-92C0-4B30818D09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65" name="Rectangle 37">
            <a:extLst>
              <a:ext uri="{FF2B5EF4-FFF2-40B4-BE49-F238E27FC236}">
                <a16:creationId xmlns:a16="http://schemas.microsoft.com/office/drawing/2014/main" id="{7DA29CF3-8B8B-4DDF-A19B-72E0059DD5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2" name="Başlık 1">
            <a:extLst>
              <a:ext uri="{FF2B5EF4-FFF2-40B4-BE49-F238E27FC236}">
                <a16:creationId xmlns:a16="http://schemas.microsoft.com/office/drawing/2014/main" id="{2EBE0FC2-BB90-67F9-0036-01E7D46882F7}"/>
              </a:ext>
            </a:extLst>
          </p:cNvPr>
          <p:cNvSpPr>
            <a:spLocks noGrp="1"/>
          </p:cNvSpPr>
          <p:nvPr>
            <p:ph type="ctrTitle"/>
          </p:nvPr>
        </p:nvSpPr>
        <p:spPr>
          <a:xfrm>
            <a:off x="838200" y="744910"/>
            <a:ext cx="5562600" cy="1268618"/>
          </a:xfrm>
        </p:spPr>
        <p:txBody>
          <a:bodyPr anchor="b">
            <a:normAutofit/>
          </a:bodyPr>
          <a:lstStyle/>
          <a:p>
            <a:pPr algn="l"/>
            <a:r>
              <a:rPr lang="tr-TR" dirty="0"/>
              <a:t>Agile Nedir?</a:t>
            </a:r>
          </a:p>
        </p:txBody>
      </p:sp>
      <p:sp>
        <p:nvSpPr>
          <p:cNvPr id="3" name="Alt Başlık 2">
            <a:extLst>
              <a:ext uri="{FF2B5EF4-FFF2-40B4-BE49-F238E27FC236}">
                <a16:creationId xmlns:a16="http://schemas.microsoft.com/office/drawing/2014/main" id="{3DDA6406-4011-2FA9-E93A-CDEFD842C858}"/>
              </a:ext>
            </a:extLst>
          </p:cNvPr>
          <p:cNvSpPr>
            <a:spLocks noGrp="1"/>
          </p:cNvSpPr>
          <p:nvPr>
            <p:ph type="subTitle" idx="1"/>
          </p:nvPr>
        </p:nvSpPr>
        <p:spPr>
          <a:xfrm>
            <a:off x="800100" y="2146970"/>
            <a:ext cx="5562600" cy="3744481"/>
          </a:xfrm>
        </p:spPr>
        <p:txBody>
          <a:bodyPr anchor="t">
            <a:normAutofit/>
          </a:bodyPr>
          <a:lstStyle/>
          <a:p>
            <a:pPr algn="l"/>
            <a:r>
              <a:rPr lang="tr-TR" sz="1800" dirty="0"/>
              <a:t>Agile, proje yönetiminde giderek yaygınlaşan proje yönetim metodolojilerinden biridir. </a:t>
            </a:r>
            <a:r>
              <a:rPr lang="tr-TR" sz="1800" dirty="0" err="1"/>
              <a:t>Agile’nin</a:t>
            </a:r>
            <a:r>
              <a:rPr lang="tr-TR" sz="1800" dirty="0"/>
              <a:t> doğuşundaki temel amaç değişime ayak uydurabilme ve hızlı reaksiyon verme yeteneğinin kazanımıdır. Takım çalışması, tekrarlı ve artırımlı geliştirme esastır.</a:t>
            </a:r>
          </a:p>
        </p:txBody>
      </p:sp>
      <p:grpSp>
        <p:nvGrpSpPr>
          <p:cNvPr id="66" name="Group 39">
            <a:extLst>
              <a:ext uri="{FF2B5EF4-FFF2-40B4-BE49-F238E27FC236}">
                <a16:creationId xmlns:a16="http://schemas.microsoft.com/office/drawing/2014/main" id="{2C96D671-CB09-4A40-87DE-E5042068B0E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8167025" y="76200"/>
            <a:ext cx="3997615" cy="6816079"/>
            <a:chOff x="8059620" y="41922"/>
            <a:chExt cx="3997615" cy="6816077"/>
          </a:xfrm>
        </p:grpSpPr>
        <p:pic>
          <p:nvPicPr>
            <p:cNvPr id="41" name="Picture 40">
              <a:extLst>
                <a:ext uri="{FF2B5EF4-FFF2-40B4-BE49-F238E27FC236}">
                  <a16:creationId xmlns:a16="http://schemas.microsoft.com/office/drawing/2014/main" id="{21A0628A-CD3B-450E-BF5A-04678A41E41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2">
              <a:duotone>
                <a:schemeClr val="accent6">
                  <a:shade val="45000"/>
                  <a:satMod val="135000"/>
                </a:schemeClr>
                <a:prstClr val="white"/>
              </a:duotone>
              <a:alphaModFix amt="7000"/>
              <a:extLst>
                <a:ext uri="{28A0092B-C50C-407E-A947-70E740481C1C}">
                  <a14:useLocalDpi xmlns:a14="http://schemas.microsoft.com/office/drawing/2010/main" val="0"/>
                </a:ext>
              </a:extLst>
            </a:blip>
            <a:srcRect l="22818" b="17291"/>
            <a:stretch/>
          </p:blipFill>
          <p:spPr>
            <a:xfrm flipH="1">
              <a:off x="8059620" y="1345934"/>
              <a:ext cx="3997615" cy="5512065"/>
            </a:xfrm>
            <a:prstGeom prst="rect">
              <a:avLst/>
            </a:prstGeom>
          </p:spPr>
        </p:pic>
        <p:pic>
          <p:nvPicPr>
            <p:cNvPr id="67" name="Picture 41">
              <a:extLst>
                <a:ext uri="{FF2B5EF4-FFF2-40B4-BE49-F238E27FC236}">
                  <a16:creationId xmlns:a16="http://schemas.microsoft.com/office/drawing/2014/main" id="{E96386AA-8B39-4EAE-8E84-F62C12CCE977}"/>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2">
              <a:duotone>
                <a:schemeClr val="accent6">
                  <a:shade val="45000"/>
                  <a:satMod val="135000"/>
                </a:schemeClr>
                <a:prstClr val="white"/>
              </a:duotone>
              <a:alphaModFix amt="15000"/>
              <a:extLst>
                <a:ext uri="{28A0092B-C50C-407E-A947-70E740481C1C}">
                  <a14:useLocalDpi xmlns:a14="http://schemas.microsoft.com/office/drawing/2010/main" val="0"/>
                </a:ext>
              </a:extLst>
            </a:blip>
            <a:srcRect r="40690"/>
            <a:stretch/>
          </p:blipFill>
          <p:spPr>
            <a:xfrm>
              <a:off x="8915400" y="41922"/>
              <a:ext cx="3141835" cy="6816077"/>
            </a:xfrm>
            <a:prstGeom prst="rect">
              <a:avLst/>
            </a:prstGeom>
          </p:spPr>
        </p:pic>
      </p:grpSp>
      <p:pic>
        <p:nvPicPr>
          <p:cNvPr id="6" name="Resim 5" descr="metin, beyaz tahta içeren bir resim&#10;&#10;Açıklama otomatik olarak oluşturuldu">
            <a:extLst>
              <a:ext uri="{FF2B5EF4-FFF2-40B4-BE49-F238E27FC236}">
                <a16:creationId xmlns:a16="http://schemas.microsoft.com/office/drawing/2014/main" id="{C433FD5F-C7B4-43A2-39B0-F5A13B8BA8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14203" y="2146969"/>
            <a:ext cx="5557027" cy="3744481"/>
          </a:xfrm>
          <a:prstGeom prst="rect">
            <a:avLst/>
          </a:prstGeom>
        </p:spPr>
      </p:pic>
    </p:spTree>
    <p:extLst>
      <p:ext uri="{BB962C8B-B14F-4D97-AF65-F5344CB8AC3E}">
        <p14:creationId xmlns:p14="http://schemas.microsoft.com/office/powerpoint/2010/main" val="41524960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1197B70-3D8E-97F4-B820-84284421E194}"/>
              </a:ext>
            </a:extLst>
          </p:cNvPr>
          <p:cNvSpPr>
            <a:spLocks noGrp="1"/>
          </p:cNvSpPr>
          <p:nvPr>
            <p:ph type="title"/>
          </p:nvPr>
        </p:nvSpPr>
        <p:spPr/>
        <p:txBody>
          <a:bodyPr/>
          <a:lstStyle/>
          <a:p>
            <a:r>
              <a:rPr lang="tr-TR" dirty="0"/>
              <a:t>Agile – </a:t>
            </a:r>
            <a:r>
              <a:rPr lang="tr-TR" dirty="0" err="1"/>
              <a:t>Waterfall</a:t>
            </a:r>
            <a:r>
              <a:rPr lang="tr-TR" dirty="0"/>
              <a:t> Karşılaştırması</a:t>
            </a:r>
          </a:p>
        </p:txBody>
      </p:sp>
      <p:sp>
        <p:nvSpPr>
          <p:cNvPr id="3" name="İçerik Yer Tutucusu 2">
            <a:extLst>
              <a:ext uri="{FF2B5EF4-FFF2-40B4-BE49-F238E27FC236}">
                <a16:creationId xmlns:a16="http://schemas.microsoft.com/office/drawing/2014/main" id="{2D0E1C28-D754-F271-5B63-71E4C57826D4}"/>
              </a:ext>
            </a:extLst>
          </p:cNvPr>
          <p:cNvSpPr>
            <a:spLocks noGrp="1"/>
          </p:cNvSpPr>
          <p:nvPr>
            <p:ph idx="1"/>
          </p:nvPr>
        </p:nvSpPr>
        <p:spPr>
          <a:xfrm>
            <a:off x="458695" y="1949450"/>
            <a:ext cx="6235404" cy="4195763"/>
          </a:xfrm>
        </p:spPr>
        <p:txBody>
          <a:bodyPr>
            <a:normAutofit/>
          </a:bodyPr>
          <a:lstStyle/>
          <a:p>
            <a:r>
              <a:rPr lang="tr-TR" sz="1800" dirty="0" err="1"/>
              <a:t>Waterfall</a:t>
            </a:r>
            <a:r>
              <a:rPr lang="tr-TR" sz="1800" dirty="0"/>
              <a:t> modelinde her ayrıntı adım adım ve uzun vadeli planlanmaktadır. Agile metodunda ise kısa vadeli ve devamlı planlar söz konusudur. Bu sayede değişime açık kalır.</a:t>
            </a:r>
          </a:p>
          <a:p>
            <a:r>
              <a:rPr lang="tr-TR" sz="1800" dirty="0" err="1"/>
              <a:t>Waterfall</a:t>
            </a:r>
            <a:r>
              <a:rPr lang="tr-TR" sz="1800" dirty="0"/>
              <a:t> modeli birbirini takip eden aşamalardan oluşur. Bir aşama tam bitmeden diğerine başlanmaz. Fakat Agile metodunda projenin ilerleyişi süreç içerisinde değişebilir.</a:t>
            </a:r>
          </a:p>
          <a:p>
            <a:r>
              <a:rPr lang="tr-TR" sz="1800" dirty="0" err="1"/>
              <a:t>Waterfall</a:t>
            </a:r>
            <a:r>
              <a:rPr lang="tr-TR" sz="1800" dirty="0"/>
              <a:t> modelinde incelemeler her aşamadan sonra doküman üzerinden yapılırken Agile metodunda müşteriler ile yapılan görüşmeler ile gerçekleşir.</a:t>
            </a:r>
          </a:p>
        </p:txBody>
      </p:sp>
      <p:pic>
        <p:nvPicPr>
          <p:cNvPr id="17" name="Resim 16">
            <a:extLst>
              <a:ext uri="{FF2B5EF4-FFF2-40B4-BE49-F238E27FC236}">
                <a16:creationId xmlns:a16="http://schemas.microsoft.com/office/drawing/2014/main" id="{6C13C0E2-D9E6-FED2-4087-E125BC87B6CA}"/>
              </a:ext>
            </a:extLst>
          </p:cNvPr>
          <p:cNvPicPr>
            <a:picLocks noChangeAspect="1"/>
          </p:cNvPicPr>
          <p:nvPr/>
        </p:nvPicPr>
        <p:blipFill>
          <a:blip r:embed="rId2"/>
          <a:stretch>
            <a:fillRect/>
          </a:stretch>
        </p:blipFill>
        <p:spPr>
          <a:xfrm>
            <a:off x="6694099" y="1762900"/>
            <a:ext cx="5340883" cy="3843573"/>
          </a:xfrm>
          <a:prstGeom prst="rect">
            <a:avLst/>
          </a:prstGeom>
        </p:spPr>
      </p:pic>
    </p:spTree>
    <p:extLst>
      <p:ext uri="{BB962C8B-B14F-4D97-AF65-F5344CB8AC3E}">
        <p14:creationId xmlns:p14="http://schemas.microsoft.com/office/powerpoint/2010/main" val="30098346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04A6B928-E369-00BA-C0D0-A834231938AE}"/>
              </a:ext>
            </a:extLst>
          </p:cNvPr>
          <p:cNvSpPr>
            <a:spLocks noGrp="1"/>
          </p:cNvSpPr>
          <p:nvPr>
            <p:ph idx="1"/>
          </p:nvPr>
        </p:nvSpPr>
        <p:spPr>
          <a:xfrm>
            <a:off x="458694" y="517586"/>
            <a:ext cx="6218151" cy="5627628"/>
          </a:xfrm>
        </p:spPr>
        <p:txBody>
          <a:bodyPr/>
          <a:lstStyle/>
          <a:p>
            <a:r>
              <a:rPr lang="tr-TR" sz="1800" dirty="0"/>
              <a:t>Agile metodu değişikliklere hızlı reaksiyon verdiğinden maliyeti daha azdır.</a:t>
            </a:r>
          </a:p>
          <a:p>
            <a:r>
              <a:rPr lang="tr-TR" sz="1800" dirty="0"/>
              <a:t>Agile metodu esnek bir yapıya sahiptir. </a:t>
            </a:r>
            <a:r>
              <a:rPr lang="tr-TR" sz="1800" dirty="0" err="1"/>
              <a:t>Waterfall</a:t>
            </a:r>
            <a:r>
              <a:rPr lang="tr-TR" sz="1800" dirty="0"/>
              <a:t> modelinde kurallar kesindir.</a:t>
            </a:r>
          </a:p>
          <a:p>
            <a:r>
              <a:rPr lang="tr-TR" sz="1800" dirty="0"/>
              <a:t>Değişime, müşteri ile iletişime açık ve ekip çalışmasına inanan bir yapı için Agile metodolojisi uygundur. Değişikliğin olmadığı, her şeyin açık ve net olduğu bir projede </a:t>
            </a:r>
            <a:r>
              <a:rPr lang="tr-TR" sz="1800" dirty="0" err="1"/>
              <a:t>Waterfall</a:t>
            </a:r>
            <a:r>
              <a:rPr lang="tr-TR" sz="1800" dirty="0"/>
              <a:t> metodu kullanılabilir.</a:t>
            </a:r>
          </a:p>
          <a:p>
            <a:endParaRPr lang="tr-TR" dirty="0"/>
          </a:p>
        </p:txBody>
      </p:sp>
      <p:pic>
        <p:nvPicPr>
          <p:cNvPr id="5" name="Resim 4">
            <a:extLst>
              <a:ext uri="{FF2B5EF4-FFF2-40B4-BE49-F238E27FC236}">
                <a16:creationId xmlns:a16="http://schemas.microsoft.com/office/drawing/2014/main" id="{7B15C679-39EE-ED80-6BC7-8DE515392A45}"/>
              </a:ext>
            </a:extLst>
          </p:cNvPr>
          <p:cNvPicPr>
            <a:picLocks noChangeAspect="1"/>
          </p:cNvPicPr>
          <p:nvPr/>
        </p:nvPicPr>
        <p:blipFill>
          <a:blip r:embed="rId2"/>
          <a:stretch>
            <a:fillRect/>
          </a:stretch>
        </p:blipFill>
        <p:spPr>
          <a:xfrm>
            <a:off x="6676845" y="449249"/>
            <a:ext cx="5363323" cy="4315427"/>
          </a:xfrm>
          <a:prstGeom prst="rect">
            <a:avLst/>
          </a:prstGeom>
        </p:spPr>
      </p:pic>
    </p:spTree>
    <p:extLst>
      <p:ext uri="{BB962C8B-B14F-4D97-AF65-F5344CB8AC3E}">
        <p14:creationId xmlns:p14="http://schemas.microsoft.com/office/powerpoint/2010/main" val="6476884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5298207D-38D6-76A7-999B-93D10261A115}"/>
              </a:ext>
            </a:extLst>
          </p:cNvPr>
          <p:cNvSpPr>
            <a:spLocks noGrp="1"/>
          </p:cNvSpPr>
          <p:nvPr>
            <p:ph type="title"/>
          </p:nvPr>
        </p:nvSpPr>
        <p:spPr/>
        <p:txBody>
          <a:bodyPr/>
          <a:lstStyle/>
          <a:p>
            <a:r>
              <a:rPr lang="tr-TR" dirty="0"/>
              <a:t>Agile Nasıl Doğdu ?</a:t>
            </a:r>
          </a:p>
        </p:txBody>
      </p:sp>
      <p:sp>
        <p:nvSpPr>
          <p:cNvPr id="3" name="İçerik Yer Tutucusu 2">
            <a:extLst>
              <a:ext uri="{FF2B5EF4-FFF2-40B4-BE49-F238E27FC236}">
                <a16:creationId xmlns:a16="http://schemas.microsoft.com/office/drawing/2014/main" id="{679E051A-6724-745D-FBBA-69CC2458F06D}"/>
              </a:ext>
            </a:extLst>
          </p:cNvPr>
          <p:cNvSpPr>
            <a:spLocks noGrp="1"/>
          </p:cNvSpPr>
          <p:nvPr>
            <p:ph idx="1"/>
          </p:nvPr>
        </p:nvSpPr>
        <p:spPr>
          <a:xfrm>
            <a:off x="458694" y="1949450"/>
            <a:ext cx="6614966" cy="4195763"/>
          </a:xfrm>
        </p:spPr>
        <p:txBody>
          <a:bodyPr>
            <a:normAutofit/>
          </a:bodyPr>
          <a:lstStyle/>
          <a:p>
            <a:r>
              <a:rPr lang="tr-TR" sz="1800" dirty="0"/>
              <a:t>Agile manifesto ilk olarak 1990’lı yılların başarında yazılım takımları için ortaya atılmıştır. Bu yıllarda yaşanan endüstriyel krizde geleneksel yöntemlerle yönetilen projeler, müşteri gereksinimlerine cevap vermede yetersiz kalmış ve proje teslimlerinin gecikmesine yol açmıştır. Bu sebeple çoğu proje de iptal edilmiştir. Daha sonra dönemin ünlü yazılımcılarından ve düşünce liderlerinden oluşan bir grup birlikte çalımalar gerçekleştirerek Agile Manifesto ile Çevik Yazılım </a:t>
            </a:r>
            <a:r>
              <a:rPr lang="tr-TR" sz="1800" dirty="0" err="1"/>
              <a:t>Geliştirme’nin</a:t>
            </a:r>
            <a:r>
              <a:rPr lang="tr-TR" sz="1800" dirty="0"/>
              <a:t> 4 Ana Maddesi ve 12 Prensibini yayınladılar.</a:t>
            </a:r>
          </a:p>
        </p:txBody>
      </p:sp>
      <p:pic>
        <p:nvPicPr>
          <p:cNvPr id="5" name="Resim 4">
            <a:extLst>
              <a:ext uri="{FF2B5EF4-FFF2-40B4-BE49-F238E27FC236}">
                <a16:creationId xmlns:a16="http://schemas.microsoft.com/office/drawing/2014/main" id="{AC4C77C4-E4B3-E199-620D-33FE5FD5C303}"/>
              </a:ext>
            </a:extLst>
          </p:cNvPr>
          <p:cNvPicPr>
            <a:picLocks noChangeAspect="1"/>
          </p:cNvPicPr>
          <p:nvPr/>
        </p:nvPicPr>
        <p:blipFill>
          <a:blip r:embed="rId2"/>
          <a:stretch>
            <a:fillRect/>
          </a:stretch>
        </p:blipFill>
        <p:spPr>
          <a:xfrm>
            <a:off x="7073660" y="1949450"/>
            <a:ext cx="5082552" cy="4547150"/>
          </a:xfrm>
          <a:prstGeom prst="rect">
            <a:avLst/>
          </a:prstGeom>
        </p:spPr>
      </p:pic>
    </p:spTree>
    <p:extLst>
      <p:ext uri="{BB962C8B-B14F-4D97-AF65-F5344CB8AC3E}">
        <p14:creationId xmlns:p14="http://schemas.microsoft.com/office/powerpoint/2010/main" val="29810457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0F8FE970-43B7-6AD3-877E-DB6987771B9E}"/>
              </a:ext>
            </a:extLst>
          </p:cNvPr>
          <p:cNvSpPr>
            <a:spLocks noGrp="1"/>
          </p:cNvSpPr>
          <p:nvPr>
            <p:ph idx="1"/>
          </p:nvPr>
        </p:nvSpPr>
        <p:spPr>
          <a:xfrm>
            <a:off x="458694" y="345058"/>
            <a:ext cx="11274612" cy="5800156"/>
          </a:xfrm>
        </p:spPr>
        <p:txBody>
          <a:bodyPr>
            <a:normAutofit/>
          </a:bodyPr>
          <a:lstStyle/>
          <a:p>
            <a:pPr marL="0" indent="0">
              <a:buNone/>
            </a:pPr>
            <a:r>
              <a:rPr lang="tr-TR" sz="1800" dirty="0"/>
              <a:t>Bu 4 Ana Madde;</a:t>
            </a:r>
          </a:p>
          <a:p>
            <a:pPr marL="0" indent="0">
              <a:buNone/>
            </a:pPr>
            <a:r>
              <a:rPr lang="tr-TR" sz="1800" dirty="0"/>
              <a:t>1- Süreçlerden ve araçlardan ziyade bireyler ve etkileşimlere</a:t>
            </a:r>
          </a:p>
          <a:p>
            <a:pPr marL="0" indent="0">
              <a:buNone/>
            </a:pPr>
            <a:r>
              <a:rPr lang="tr-TR" sz="1800" dirty="0"/>
              <a:t>2- Kapsamlı dokümandan ziyade, çalışan yazılıma</a:t>
            </a:r>
          </a:p>
          <a:p>
            <a:pPr marL="0" indent="0">
              <a:buNone/>
            </a:pPr>
            <a:r>
              <a:rPr lang="tr-TR" sz="1800" dirty="0"/>
              <a:t>3- Sözleşme pazarlıklarından ziyade müşteri ile işbirliğine</a:t>
            </a:r>
          </a:p>
          <a:p>
            <a:pPr marL="0" indent="0">
              <a:buNone/>
            </a:pPr>
            <a:r>
              <a:rPr lang="tr-TR" sz="1800" dirty="0"/>
              <a:t>4- Bir plana bağlı kalmaktan ziyade değişime karşılık verme</a:t>
            </a:r>
          </a:p>
          <a:p>
            <a:pPr marL="0" indent="0">
              <a:buNone/>
            </a:pPr>
            <a:r>
              <a:rPr lang="tr-TR" sz="1800" dirty="0"/>
              <a:t>   prensiplerini esas alır.</a:t>
            </a:r>
          </a:p>
        </p:txBody>
      </p:sp>
      <p:pic>
        <p:nvPicPr>
          <p:cNvPr id="5" name="Resim 4">
            <a:extLst>
              <a:ext uri="{FF2B5EF4-FFF2-40B4-BE49-F238E27FC236}">
                <a16:creationId xmlns:a16="http://schemas.microsoft.com/office/drawing/2014/main" id="{BE937331-F6A2-405B-72BC-10D3983886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36508" y="916263"/>
            <a:ext cx="5139533" cy="4657745"/>
          </a:xfrm>
          <a:prstGeom prst="rect">
            <a:avLst/>
          </a:prstGeom>
        </p:spPr>
      </p:pic>
    </p:spTree>
    <p:extLst>
      <p:ext uri="{BB962C8B-B14F-4D97-AF65-F5344CB8AC3E}">
        <p14:creationId xmlns:p14="http://schemas.microsoft.com/office/powerpoint/2010/main" val="24667364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B40B1FF-CE9B-4B36-5C3E-16E1EA4A6C49}"/>
              </a:ext>
            </a:extLst>
          </p:cNvPr>
          <p:cNvSpPr>
            <a:spLocks noGrp="1"/>
          </p:cNvSpPr>
          <p:nvPr>
            <p:ph type="title"/>
          </p:nvPr>
        </p:nvSpPr>
        <p:spPr/>
        <p:txBody>
          <a:bodyPr/>
          <a:lstStyle/>
          <a:p>
            <a:r>
              <a:rPr lang="tr-TR" dirty="0"/>
              <a:t>Çevik Yazılımın 12 Prensibi</a:t>
            </a:r>
          </a:p>
        </p:txBody>
      </p:sp>
      <p:sp>
        <p:nvSpPr>
          <p:cNvPr id="3" name="İçerik Yer Tutucusu 2">
            <a:extLst>
              <a:ext uri="{FF2B5EF4-FFF2-40B4-BE49-F238E27FC236}">
                <a16:creationId xmlns:a16="http://schemas.microsoft.com/office/drawing/2014/main" id="{3312BE82-1A9C-6AD0-4F1F-10018A367B73}"/>
              </a:ext>
            </a:extLst>
          </p:cNvPr>
          <p:cNvSpPr>
            <a:spLocks noGrp="1"/>
          </p:cNvSpPr>
          <p:nvPr>
            <p:ph idx="1"/>
          </p:nvPr>
        </p:nvSpPr>
        <p:spPr>
          <a:xfrm>
            <a:off x="458695" y="1475117"/>
            <a:ext cx="7050470" cy="4670097"/>
          </a:xfrm>
        </p:spPr>
        <p:txBody>
          <a:bodyPr>
            <a:normAutofit/>
          </a:bodyPr>
          <a:lstStyle/>
          <a:p>
            <a:r>
              <a:rPr lang="tr-TR" sz="1800" dirty="0"/>
              <a:t>1- Yazılımın erken ve devamlı teslimini sağlamak.</a:t>
            </a:r>
          </a:p>
          <a:p>
            <a:r>
              <a:rPr lang="tr-TR" sz="1800" dirty="0"/>
              <a:t>2- Değişen gereksinimlerin proje ne aşamada olursa olsun kabulü.</a:t>
            </a:r>
          </a:p>
          <a:p>
            <a:r>
              <a:rPr lang="tr-TR" sz="1800" dirty="0"/>
              <a:t>3- Çalışan yazılım, belirli aralıklarla müşteriye sunulmalıdır.</a:t>
            </a:r>
          </a:p>
          <a:p>
            <a:r>
              <a:rPr lang="tr-TR" sz="1800" dirty="0"/>
              <a:t>4- İş süreci sahipleri ve yazılımcılar beraber çalışmalılardır.</a:t>
            </a:r>
          </a:p>
          <a:p>
            <a:r>
              <a:rPr lang="tr-TR" sz="1800" dirty="0"/>
              <a:t>5- Bireyler motive olmalı, ekibe gerekli ortam ve destek sağlanmalıdır.</a:t>
            </a:r>
          </a:p>
          <a:p>
            <a:r>
              <a:rPr lang="tr-TR" sz="1800" dirty="0"/>
              <a:t>6- Yazılımcılar yüz yüze iletişim sağlamalıdır.</a:t>
            </a:r>
          </a:p>
        </p:txBody>
      </p:sp>
      <p:pic>
        <p:nvPicPr>
          <p:cNvPr id="5" name="Resim 4">
            <a:extLst>
              <a:ext uri="{FF2B5EF4-FFF2-40B4-BE49-F238E27FC236}">
                <a16:creationId xmlns:a16="http://schemas.microsoft.com/office/drawing/2014/main" id="{0024BDED-70DB-4D04-CA14-6FE4039F6C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94334" y="1442738"/>
            <a:ext cx="4474297" cy="3258571"/>
          </a:xfrm>
          <a:prstGeom prst="rect">
            <a:avLst/>
          </a:prstGeom>
        </p:spPr>
      </p:pic>
    </p:spTree>
    <p:extLst>
      <p:ext uri="{BB962C8B-B14F-4D97-AF65-F5344CB8AC3E}">
        <p14:creationId xmlns:p14="http://schemas.microsoft.com/office/powerpoint/2010/main" val="2909973788"/>
      </p:ext>
    </p:extLst>
  </p:cSld>
  <p:clrMapOvr>
    <a:masterClrMapping/>
  </p:clrMapOvr>
</p:sld>
</file>

<file path=ppt/theme/theme1.xml><?xml version="1.0" encoding="utf-8"?>
<a:theme xmlns:a="http://schemas.openxmlformats.org/drawingml/2006/main" name="DappledVTI">
  <a:themeElements>
    <a:clrScheme name="Custom 81">
      <a:dk1>
        <a:sysClr val="windowText" lastClr="000000"/>
      </a:dk1>
      <a:lt1>
        <a:sysClr val="window" lastClr="FFFFFF"/>
      </a:lt1>
      <a:dk2>
        <a:srgbClr val="21363B"/>
      </a:dk2>
      <a:lt2>
        <a:srgbClr val="F4F2F0"/>
      </a:lt2>
      <a:accent1>
        <a:srgbClr val="758468"/>
      </a:accent1>
      <a:accent2>
        <a:srgbClr val="B5A7AC"/>
      </a:accent2>
      <a:accent3>
        <a:srgbClr val="CC9C6F"/>
      </a:accent3>
      <a:accent4>
        <a:srgbClr val="767640"/>
      </a:accent4>
      <a:accent5>
        <a:srgbClr val="A5B295"/>
      </a:accent5>
      <a:accent6>
        <a:srgbClr val="C19DA7"/>
      </a:accent6>
      <a:hlink>
        <a:srgbClr val="D13D6E"/>
      </a:hlink>
      <a:folHlink>
        <a:srgbClr val="6C9D92"/>
      </a:folHlink>
    </a:clrScheme>
    <a:fontScheme name="Custom 67">
      <a:majorFont>
        <a:latin typeface="Sabon Next LT"/>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appledVTI" id="{204FEFAB-F02B-4FE8-B509-C50A618B972D}" vid="{7EAEADA8-5A8E-45B2-B0E4-448EC7E7A94F}"/>
    </a:ext>
  </a:extLst>
</a:theme>
</file>

<file path=docProps/app.xml><?xml version="1.0" encoding="utf-8"?>
<Properties xmlns="http://schemas.openxmlformats.org/officeDocument/2006/extended-properties" xmlns:vt="http://schemas.openxmlformats.org/officeDocument/2006/docPropsVTypes">
  <Template/>
  <TotalTime>298</TotalTime>
  <Words>1462</Words>
  <Application>Microsoft Office PowerPoint</Application>
  <PresentationFormat>Geniş ekran</PresentationFormat>
  <Paragraphs>119</Paragraphs>
  <Slides>21</Slides>
  <Notes>0</Notes>
  <HiddenSlides>0</HiddenSlides>
  <MMClips>1</MMClips>
  <ScaleCrop>false</ScaleCrop>
  <HeadingPairs>
    <vt:vector size="6" baseType="variant">
      <vt:variant>
        <vt:lpstr>Kullanılan Yazı Tipleri</vt:lpstr>
      </vt:variant>
      <vt:variant>
        <vt:i4>4</vt:i4>
      </vt:variant>
      <vt:variant>
        <vt:lpstr>Tema</vt:lpstr>
      </vt:variant>
      <vt:variant>
        <vt:i4>1</vt:i4>
      </vt:variant>
      <vt:variant>
        <vt:lpstr>Slayt Başlıkları</vt:lpstr>
      </vt:variant>
      <vt:variant>
        <vt:i4>21</vt:i4>
      </vt:variant>
    </vt:vector>
  </HeadingPairs>
  <TitlesOfParts>
    <vt:vector size="26" baseType="lpstr">
      <vt:lpstr>Arial</vt:lpstr>
      <vt:lpstr>Avenir Next LT Pro</vt:lpstr>
      <vt:lpstr>AvenirNext LT Pro Medium</vt:lpstr>
      <vt:lpstr>Sabon Next LT</vt:lpstr>
      <vt:lpstr>DappledVTI</vt:lpstr>
      <vt:lpstr>Waterfall &amp; Agile</vt:lpstr>
      <vt:lpstr>İçindekiler</vt:lpstr>
      <vt:lpstr>Waterfall Nedir?</vt:lpstr>
      <vt:lpstr>Agile Nedir?</vt:lpstr>
      <vt:lpstr>Agile – Waterfall Karşılaştırması</vt:lpstr>
      <vt:lpstr>PowerPoint Sunusu</vt:lpstr>
      <vt:lpstr>Agile Nasıl Doğdu ?</vt:lpstr>
      <vt:lpstr>PowerPoint Sunusu</vt:lpstr>
      <vt:lpstr>Çevik Yazılımın 12 Prensibi</vt:lpstr>
      <vt:lpstr>PowerPoint Sunusu</vt:lpstr>
      <vt:lpstr>Agile Avantajları Nelerdir ?</vt:lpstr>
      <vt:lpstr>Scrum Nedir?</vt:lpstr>
      <vt:lpstr>PowerPoint Sunusu</vt:lpstr>
      <vt:lpstr>Scrum Kavramları</vt:lpstr>
      <vt:lpstr>Toplantılar</vt:lpstr>
      <vt:lpstr>Scrum Süreci</vt:lpstr>
      <vt:lpstr>PowerPoint Sunusu</vt:lpstr>
      <vt:lpstr>Scrum Hangi Koşullarda Tercih Edilmelidir</vt:lpstr>
      <vt:lpstr>Kanban Nedir?</vt:lpstr>
      <vt:lpstr>Kanban Hangi Koşullarda Tercih Edilmelidir?</vt:lpstr>
      <vt:lpstr>Kaynaklar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Waterfall &amp; Agile</dc:title>
  <dc:creator>Ahmet Cemalettin KUMRU</dc:creator>
  <cp:lastModifiedBy>Ahmet Cemalettin KUMRU</cp:lastModifiedBy>
  <cp:revision>1</cp:revision>
  <dcterms:created xsi:type="dcterms:W3CDTF">2022-07-17T22:35:24Z</dcterms:created>
  <dcterms:modified xsi:type="dcterms:W3CDTF">2022-07-18T03:33:41Z</dcterms:modified>
</cp:coreProperties>
</file>